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omments/comment1.xml" ContentType="application/vnd.openxmlformats-officedocument.presentationml.comment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292" r:id="rId5"/>
    <p:sldMasterId id="2147484321" r:id="rId6"/>
    <p:sldMasterId id="2147483674" r:id="rId7"/>
    <p:sldMasterId id="2147484042" r:id="rId8"/>
  </p:sldMasterIdLst>
  <p:notesMasterIdLst>
    <p:notesMasterId r:id="rId58"/>
  </p:notesMasterIdLst>
  <p:handoutMasterIdLst>
    <p:handoutMasterId r:id="rId59"/>
  </p:handoutMasterIdLst>
  <p:sldIdLst>
    <p:sldId id="556" r:id="rId9"/>
    <p:sldId id="561" r:id="rId10"/>
    <p:sldId id="564" r:id="rId11"/>
    <p:sldId id="439" r:id="rId12"/>
    <p:sldId id="566" r:id="rId13"/>
    <p:sldId id="565" r:id="rId14"/>
    <p:sldId id="567" r:id="rId15"/>
    <p:sldId id="568" r:id="rId16"/>
    <p:sldId id="569" r:id="rId17"/>
    <p:sldId id="571" r:id="rId18"/>
    <p:sldId id="613" r:id="rId19"/>
    <p:sldId id="570" r:id="rId20"/>
    <p:sldId id="572" r:id="rId21"/>
    <p:sldId id="573" r:id="rId22"/>
    <p:sldId id="575" r:id="rId23"/>
    <p:sldId id="574" r:id="rId24"/>
    <p:sldId id="576" r:id="rId25"/>
    <p:sldId id="577" r:id="rId26"/>
    <p:sldId id="578" r:id="rId27"/>
    <p:sldId id="579" r:id="rId28"/>
    <p:sldId id="580" r:id="rId29"/>
    <p:sldId id="582" r:id="rId30"/>
    <p:sldId id="583" r:id="rId31"/>
    <p:sldId id="585" r:id="rId32"/>
    <p:sldId id="586" r:id="rId33"/>
    <p:sldId id="587" r:id="rId34"/>
    <p:sldId id="588" r:id="rId35"/>
    <p:sldId id="589" r:id="rId36"/>
    <p:sldId id="590" r:id="rId37"/>
    <p:sldId id="591" r:id="rId38"/>
    <p:sldId id="592" r:id="rId39"/>
    <p:sldId id="593" r:id="rId40"/>
    <p:sldId id="594" r:id="rId41"/>
    <p:sldId id="597" r:id="rId42"/>
    <p:sldId id="598" r:id="rId43"/>
    <p:sldId id="599" r:id="rId44"/>
    <p:sldId id="600" r:id="rId45"/>
    <p:sldId id="601" r:id="rId46"/>
    <p:sldId id="602" r:id="rId47"/>
    <p:sldId id="603" r:id="rId48"/>
    <p:sldId id="604" r:id="rId49"/>
    <p:sldId id="605" r:id="rId50"/>
    <p:sldId id="612" r:id="rId51"/>
    <p:sldId id="607" r:id="rId52"/>
    <p:sldId id="606" r:id="rId53"/>
    <p:sldId id="608" r:id="rId54"/>
    <p:sldId id="609" r:id="rId55"/>
    <p:sldId id="610" r:id="rId56"/>
    <p:sldId id="611" r:id="rId57"/>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extLst>
    <p:ext uri="{521415D9-36F7-43E2-AB2F-B90AF26B5E84}">
      <p14:sectionLst xmlns:p14="http://schemas.microsoft.com/office/powerpoint/2010/main">
        <p14:section name="Default Section" id="{BFD635AE-D767-4CA9-A255-819E1E7C58D0}">
          <p14:sldIdLst>
            <p14:sldId id="556"/>
            <p14:sldId id="561"/>
            <p14:sldId id="564"/>
            <p14:sldId id="439"/>
            <p14:sldId id="566"/>
            <p14:sldId id="565"/>
            <p14:sldId id="567"/>
            <p14:sldId id="568"/>
            <p14:sldId id="569"/>
            <p14:sldId id="571"/>
            <p14:sldId id="613"/>
            <p14:sldId id="570"/>
            <p14:sldId id="572"/>
            <p14:sldId id="573"/>
            <p14:sldId id="575"/>
            <p14:sldId id="574"/>
            <p14:sldId id="576"/>
            <p14:sldId id="577"/>
            <p14:sldId id="578"/>
            <p14:sldId id="579"/>
            <p14:sldId id="580"/>
            <p14:sldId id="582"/>
            <p14:sldId id="583"/>
            <p14:sldId id="585"/>
            <p14:sldId id="586"/>
            <p14:sldId id="587"/>
            <p14:sldId id="588"/>
            <p14:sldId id="589"/>
            <p14:sldId id="590"/>
            <p14:sldId id="591"/>
            <p14:sldId id="592"/>
            <p14:sldId id="593"/>
            <p14:sldId id="594"/>
            <p14:sldId id="597"/>
            <p14:sldId id="598"/>
            <p14:sldId id="599"/>
            <p14:sldId id="600"/>
            <p14:sldId id="601"/>
            <p14:sldId id="602"/>
            <p14:sldId id="603"/>
            <p14:sldId id="604"/>
            <p14:sldId id="605"/>
            <p14:sldId id="612"/>
            <p14:sldId id="607"/>
            <p14:sldId id="606"/>
            <p14:sldId id="608"/>
            <p14:sldId id="609"/>
            <p14:sldId id="610"/>
            <p14:sldId id="611"/>
          </p14:sldIdLst>
        </p14:section>
      </p14:sectionLst>
    </p:ex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pson, Karen" initials="TK" lastIdx="5" clrIdx="0">
    <p:extLst>
      <p:ext uri="{19B8F6BF-5375-455C-9EA6-DF929625EA0E}">
        <p15:presenceInfo xmlns:p15="http://schemas.microsoft.com/office/powerpoint/2012/main" userId="S-1-5-21-2990473778-949983080-425034229-289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9DAF0"/>
    <a:srgbClr val="898989"/>
    <a:srgbClr val="2E4488"/>
    <a:srgbClr val="000000"/>
    <a:srgbClr val="FDB813"/>
    <a:srgbClr val="FFC425"/>
    <a:srgbClr val="008080"/>
    <a:srgbClr val="E1E1E1"/>
    <a:srgbClr val="4E61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43" autoAdjust="0"/>
    <p:restoredTop sz="75187" autoAdjust="0"/>
  </p:normalViewPr>
  <p:slideViewPr>
    <p:cSldViewPr snapToGrid="0">
      <p:cViewPr varScale="1">
        <p:scale>
          <a:sx n="53" d="100"/>
          <a:sy n="53" d="100"/>
        </p:scale>
        <p:origin x="1196" y="40"/>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14736"/>
    </p:cViewPr>
  </p:sorterViewPr>
  <p:notesViewPr>
    <p:cSldViewPr snapToGrid="0">
      <p:cViewPr>
        <p:scale>
          <a:sx n="125" d="100"/>
          <a:sy n="125" d="100"/>
        </p:scale>
        <p:origin x="-2964" y="213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theme" Target="theme/theme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tableStyles" Target="tableStyles.xml"/><Relationship Id="rId8" Type="http://schemas.openxmlformats.org/officeDocument/2006/relationships/slideMaster" Target="slideMasters/slideMaster4.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0-30T13:18:05.146" idx="1">
    <p:pos x="10" y="10"/>
    <p:text>change 150 to 160 for student 51</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3C5280-6319-4F5D-A2A1-9ADBAAA5DAAC}" type="doc">
      <dgm:prSet loTypeId="urn:microsoft.com/office/officeart/2005/8/layout/cycle3" loCatId="cycle" qsTypeId="urn:microsoft.com/office/officeart/2005/8/quickstyle/simple4" qsCatId="simple" csTypeId="urn:microsoft.com/office/officeart/2005/8/colors/accent2_2" csCatId="accent2" phldr="1"/>
      <dgm:spPr/>
      <dgm:t>
        <a:bodyPr/>
        <a:lstStyle/>
        <a:p>
          <a:endParaRPr lang="en-US"/>
        </a:p>
      </dgm:t>
    </dgm:pt>
    <dgm:pt modelId="{F355F2D7-E01A-4918-BE9C-EC77F36E9AAB}">
      <dgm:prSet phldrT="[Text]"/>
      <dgm:spPr>
        <a:gradFill rotWithShape="0">
          <a:gsLst>
            <a:gs pos="0">
              <a:srgbClr val="FFC000"/>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gradFill>
      </dgm:spPr>
      <dgm:t>
        <a:bodyPr/>
        <a:lstStyle/>
        <a:p>
          <a:pPr algn="ctr"/>
          <a:r>
            <a:rPr lang="en-US" dirty="0"/>
            <a:t>Step 1: Gather and review available data. </a:t>
          </a:r>
        </a:p>
      </dgm:t>
    </dgm:pt>
    <dgm:pt modelId="{627D8B75-1C34-4FCB-A451-C230DE242804}" type="parTrans" cxnId="{6B95E7D0-C589-478F-AA3D-A396EBFCFD52}">
      <dgm:prSet/>
      <dgm:spPr/>
      <dgm:t>
        <a:bodyPr/>
        <a:lstStyle/>
        <a:p>
          <a:pPr algn="ctr"/>
          <a:endParaRPr lang="en-US"/>
        </a:p>
      </dgm:t>
    </dgm:pt>
    <dgm:pt modelId="{30AA1EB7-4C71-45F3-878A-244E6D215C31}" type="sibTrans" cxnId="{6B95E7D0-C589-478F-AA3D-A396EBFCFD52}">
      <dgm:prSet/>
      <dgm:spPr>
        <a:solidFill>
          <a:srgbClr val="00B0F0"/>
        </a:solidFill>
      </dgm:spPr>
      <dgm:t>
        <a:bodyPr/>
        <a:lstStyle/>
        <a:p>
          <a:pPr algn="ctr"/>
          <a:endParaRPr lang="en-US"/>
        </a:p>
      </dgm:t>
    </dgm:pt>
    <dgm:pt modelId="{2F1912C2-EC7B-4AE7-A921-025429F275F4}">
      <dgm:prSet phldrT="[Text]"/>
      <dgm:spPr>
        <a:gradFill rotWithShape="0">
          <a:gsLst>
            <a:gs pos="0">
              <a:srgbClr val="FFC000"/>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gradFill>
      </dgm:spPr>
      <dgm:t>
        <a:bodyPr/>
        <a:lstStyle/>
        <a:p>
          <a:pPr algn="ctr"/>
          <a:r>
            <a:rPr lang="en-US" dirty="0"/>
            <a:t>Step 2: Write the SLO.</a:t>
          </a:r>
        </a:p>
      </dgm:t>
    </dgm:pt>
    <dgm:pt modelId="{5889682D-1530-4216-AFB2-BA57622DC35E}" type="parTrans" cxnId="{9B0AAF86-EBAA-405E-A88D-B246CE16B684}">
      <dgm:prSet/>
      <dgm:spPr/>
      <dgm:t>
        <a:bodyPr/>
        <a:lstStyle/>
        <a:p>
          <a:pPr algn="ctr"/>
          <a:endParaRPr lang="en-US"/>
        </a:p>
      </dgm:t>
    </dgm:pt>
    <dgm:pt modelId="{C2EC3FDC-2C2F-46F2-8135-1CF5A56C8467}" type="sibTrans" cxnId="{9B0AAF86-EBAA-405E-A88D-B246CE16B684}">
      <dgm:prSet/>
      <dgm:spPr/>
      <dgm:t>
        <a:bodyPr/>
        <a:lstStyle/>
        <a:p>
          <a:pPr algn="ctr"/>
          <a:endParaRPr lang="en-US"/>
        </a:p>
      </dgm:t>
    </dgm:pt>
    <dgm:pt modelId="{CBC54C0A-4290-4961-B16A-F411F84751D8}">
      <dgm:prSet phldrT="[Text]"/>
      <dgm:spPr>
        <a:gradFill rotWithShape="0">
          <a:gsLst>
            <a:gs pos="0">
              <a:srgbClr val="FFC000"/>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gradFill>
      </dgm:spPr>
      <dgm:t>
        <a:bodyPr/>
        <a:lstStyle/>
        <a:p>
          <a:pPr algn="ctr"/>
          <a:r>
            <a:rPr lang="en-US" dirty="0"/>
            <a:t>Step 3: Submit the SLO for approval.</a:t>
          </a:r>
        </a:p>
      </dgm:t>
    </dgm:pt>
    <dgm:pt modelId="{32CB414D-790B-4119-BB76-DA5713381F57}" type="parTrans" cxnId="{B06A7EF6-1A25-40E9-90C5-EFF6C95503DE}">
      <dgm:prSet/>
      <dgm:spPr/>
      <dgm:t>
        <a:bodyPr/>
        <a:lstStyle/>
        <a:p>
          <a:pPr algn="ctr"/>
          <a:endParaRPr lang="en-US"/>
        </a:p>
      </dgm:t>
    </dgm:pt>
    <dgm:pt modelId="{B7F55387-FAF2-4DBD-89E7-52C6FECAA089}" type="sibTrans" cxnId="{B06A7EF6-1A25-40E9-90C5-EFF6C95503DE}">
      <dgm:prSet/>
      <dgm:spPr/>
      <dgm:t>
        <a:bodyPr/>
        <a:lstStyle/>
        <a:p>
          <a:pPr algn="ctr"/>
          <a:endParaRPr lang="en-US"/>
        </a:p>
      </dgm:t>
    </dgm:pt>
    <dgm:pt modelId="{2AAC2142-FF98-45C8-BA3F-750526C695E7}">
      <dgm:prSet phldrT="[Text]"/>
      <dgm:spPr>
        <a:gradFill rotWithShape="0">
          <a:gsLst>
            <a:gs pos="0">
              <a:srgbClr val="FFC000"/>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gradFill>
      </dgm:spPr>
      <dgm:t>
        <a:bodyPr/>
        <a:lstStyle/>
        <a:p>
          <a:pPr algn="ctr"/>
          <a:r>
            <a:rPr lang="en-US" dirty="0"/>
            <a:t>Step 4: Meet to discuss progress.</a:t>
          </a:r>
        </a:p>
      </dgm:t>
    </dgm:pt>
    <dgm:pt modelId="{E0E4686C-0B8D-467B-8CCA-BA8E524E0363}" type="parTrans" cxnId="{1349BF65-19D9-441D-8DD4-33166078E308}">
      <dgm:prSet/>
      <dgm:spPr/>
      <dgm:t>
        <a:bodyPr/>
        <a:lstStyle/>
        <a:p>
          <a:pPr algn="ctr"/>
          <a:endParaRPr lang="en-US"/>
        </a:p>
      </dgm:t>
    </dgm:pt>
    <dgm:pt modelId="{A932604C-9901-4C95-AE76-6E389940F1FD}" type="sibTrans" cxnId="{1349BF65-19D9-441D-8DD4-33166078E308}">
      <dgm:prSet/>
      <dgm:spPr/>
      <dgm:t>
        <a:bodyPr/>
        <a:lstStyle/>
        <a:p>
          <a:pPr algn="ctr"/>
          <a:endParaRPr lang="en-US"/>
        </a:p>
      </dgm:t>
    </dgm:pt>
    <dgm:pt modelId="{70AFB50E-A704-4E5A-AFEB-52B070DD1CA7}">
      <dgm:prSet phldrT="[Text]"/>
      <dgm:spPr>
        <a:gradFill rotWithShape="0">
          <a:gsLst>
            <a:gs pos="0">
              <a:srgbClr val="FFC000"/>
            </a:gs>
            <a:gs pos="92000">
              <a:schemeClr val="accent2">
                <a:hueOff val="0"/>
                <a:satOff val="0"/>
                <a:lumOff val="0"/>
                <a:alphaOff val="0"/>
                <a:shade val="93000"/>
                <a:satMod val="130000"/>
              </a:schemeClr>
            </a:gs>
            <a:gs pos="100000">
              <a:schemeClr val="accent2">
                <a:hueOff val="0"/>
                <a:satOff val="0"/>
                <a:lumOff val="0"/>
                <a:alphaOff val="0"/>
                <a:shade val="94000"/>
                <a:satMod val="135000"/>
              </a:schemeClr>
            </a:gs>
          </a:gsLst>
        </a:gradFill>
      </dgm:spPr>
      <dgm:t>
        <a:bodyPr/>
        <a:lstStyle/>
        <a:p>
          <a:pPr algn="ctr"/>
          <a:r>
            <a:rPr lang="en-US" dirty="0"/>
            <a:t>Step 5: Review and </a:t>
          </a:r>
          <a:r>
            <a:rPr lang="en-US" dirty="0" smtClean="0"/>
            <a:t>reflect </a:t>
          </a:r>
          <a:r>
            <a:rPr lang="en-US" dirty="0"/>
            <a:t>on SLO </a:t>
          </a:r>
          <a:r>
            <a:rPr lang="en-US" dirty="0" smtClean="0"/>
            <a:t>results</a:t>
          </a:r>
          <a:r>
            <a:rPr lang="en-US" dirty="0"/>
            <a:t>.</a:t>
          </a:r>
        </a:p>
      </dgm:t>
    </dgm:pt>
    <dgm:pt modelId="{48DFB1E5-0C2C-459C-BD95-0CC96D34141B}" type="parTrans" cxnId="{663D1D16-459D-4F67-8D05-42C347673984}">
      <dgm:prSet/>
      <dgm:spPr/>
      <dgm:t>
        <a:bodyPr/>
        <a:lstStyle/>
        <a:p>
          <a:pPr algn="ctr"/>
          <a:endParaRPr lang="en-US"/>
        </a:p>
      </dgm:t>
    </dgm:pt>
    <dgm:pt modelId="{7C9FF683-C967-4026-B2AC-7437AB2FBEC2}" type="sibTrans" cxnId="{663D1D16-459D-4F67-8D05-42C347673984}">
      <dgm:prSet/>
      <dgm:spPr/>
      <dgm:t>
        <a:bodyPr/>
        <a:lstStyle/>
        <a:p>
          <a:pPr algn="ctr"/>
          <a:endParaRPr lang="en-US"/>
        </a:p>
      </dgm:t>
    </dgm:pt>
    <dgm:pt modelId="{A0289617-F985-4A1C-87C3-FCD5ABA75CC7}" type="pres">
      <dgm:prSet presAssocID="{193C5280-6319-4F5D-A2A1-9ADBAAA5DAAC}" presName="Name0" presStyleCnt="0">
        <dgm:presLayoutVars>
          <dgm:dir/>
          <dgm:resizeHandles val="exact"/>
        </dgm:presLayoutVars>
      </dgm:prSet>
      <dgm:spPr/>
      <dgm:t>
        <a:bodyPr/>
        <a:lstStyle/>
        <a:p>
          <a:endParaRPr lang="en-US"/>
        </a:p>
      </dgm:t>
    </dgm:pt>
    <dgm:pt modelId="{DD7913BA-4CC4-4B80-B03B-6FBEC86650F9}" type="pres">
      <dgm:prSet presAssocID="{193C5280-6319-4F5D-A2A1-9ADBAAA5DAAC}" presName="cycle" presStyleCnt="0"/>
      <dgm:spPr/>
      <dgm:t>
        <a:bodyPr/>
        <a:lstStyle/>
        <a:p>
          <a:endParaRPr lang="en-US"/>
        </a:p>
      </dgm:t>
    </dgm:pt>
    <dgm:pt modelId="{37281F39-A594-435E-8C1B-893C0AA06AFD}" type="pres">
      <dgm:prSet presAssocID="{F355F2D7-E01A-4918-BE9C-EC77F36E9AAB}" presName="nodeFirstNode" presStyleLbl="node1" presStyleIdx="0" presStyleCnt="5">
        <dgm:presLayoutVars>
          <dgm:bulletEnabled val="1"/>
        </dgm:presLayoutVars>
      </dgm:prSet>
      <dgm:spPr/>
      <dgm:t>
        <a:bodyPr/>
        <a:lstStyle/>
        <a:p>
          <a:endParaRPr lang="en-US"/>
        </a:p>
      </dgm:t>
    </dgm:pt>
    <dgm:pt modelId="{9B65901A-947B-47FD-B9CD-666D7A85575F}" type="pres">
      <dgm:prSet presAssocID="{30AA1EB7-4C71-45F3-878A-244E6D215C31}" presName="sibTransFirstNode" presStyleLbl="bgShp" presStyleIdx="0" presStyleCnt="1"/>
      <dgm:spPr/>
      <dgm:t>
        <a:bodyPr/>
        <a:lstStyle/>
        <a:p>
          <a:endParaRPr lang="en-US"/>
        </a:p>
      </dgm:t>
    </dgm:pt>
    <dgm:pt modelId="{3EEE650B-615B-46D5-8F39-B7356C6CFE71}" type="pres">
      <dgm:prSet presAssocID="{2F1912C2-EC7B-4AE7-A921-025429F275F4}" presName="nodeFollowingNodes" presStyleLbl="node1" presStyleIdx="1" presStyleCnt="5">
        <dgm:presLayoutVars>
          <dgm:bulletEnabled val="1"/>
        </dgm:presLayoutVars>
      </dgm:prSet>
      <dgm:spPr/>
      <dgm:t>
        <a:bodyPr/>
        <a:lstStyle/>
        <a:p>
          <a:endParaRPr lang="en-US"/>
        </a:p>
      </dgm:t>
    </dgm:pt>
    <dgm:pt modelId="{E3B07634-CEAC-4B33-844F-FD356E6CF3E5}" type="pres">
      <dgm:prSet presAssocID="{CBC54C0A-4290-4961-B16A-F411F84751D8}" presName="nodeFollowingNodes" presStyleLbl="node1" presStyleIdx="2" presStyleCnt="5">
        <dgm:presLayoutVars>
          <dgm:bulletEnabled val="1"/>
        </dgm:presLayoutVars>
      </dgm:prSet>
      <dgm:spPr/>
      <dgm:t>
        <a:bodyPr/>
        <a:lstStyle/>
        <a:p>
          <a:endParaRPr lang="en-US"/>
        </a:p>
      </dgm:t>
    </dgm:pt>
    <dgm:pt modelId="{AB82B340-3531-4E45-8B85-D690B9BC9B1B}" type="pres">
      <dgm:prSet presAssocID="{2AAC2142-FF98-45C8-BA3F-750526C695E7}" presName="nodeFollowingNodes" presStyleLbl="node1" presStyleIdx="3" presStyleCnt="5" custRadScaleRad="100041" custRadScaleInc="-28">
        <dgm:presLayoutVars>
          <dgm:bulletEnabled val="1"/>
        </dgm:presLayoutVars>
      </dgm:prSet>
      <dgm:spPr/>
      <dgm:t>
        <a:bodyPr/>
        <a:lstStyle/>
        <a:p>
          <a:endParaRPr lang="en-US"/>
        </a:p>
      </dgm:t>
    </dgm:pt>
    <dgm:pt modelId="{160598BA-C929-475D-AC3E-2221252FF8A4}" type="pres">
      <dgm:prSet presAssocID="{70AFB50E-A704-4E5A-AFEB-52B070DD1CA7}" presName="nodeFollowingNodes" presStyleLbl="node1" presStyleIdx="4" presStyleCnt="5" custRadScaleRad="106416" custRadScaleInc="-300">
        <dgm:presLayoutVars>
          <dgm:bulletEnabled val="1"/>
        </dgm:presLayoutVars>
      </dgm:prSet>
      <dgm:spPr/>
      <dgm:t>
        <a:bodyPr/>
        <a:lstStyle/>
        <a:p>
          <a:endParaRPr lang="en-US"/>
        </a:p>
      </dgm:t>
    </dgm:pt>
  </dgm:ptLst>
  <dgm:cxnLst>
    <dgm:cxn modelId="{78A54058-FE40-449F-9A2C-21C410844A8D}" type="presOf" srcId="{CBC54C0A-4290-4961-B16A-F411F84751D8}" destId="{E3B07634-CEAC-4B33-844F-FD356E6CF3E5}" srcOrd="0" destOrd="0" presId="urn:microsoft.com/office/officeart/2005/8/layout/cycle3"/>
    <dgm:cxn modelId="{343FE12F-CB02-40DB-A26E-2238AE92A276}" type="presOf" srcId="{193C5280-6319-4F5D-A2A1-9ADBAAA5DAAC}" destId="{A0289617-F985-4A1C-87C3-FCD5ABA75CC7}" srcOrd="0" destOrd="0" presId="urn:microsoft.com/office/officeart/2005/8/layout/cycle3"/>
    <dgm:cxn modelId="{975F001C-6C9A-4D17-AACA-7E826AD37471}" type="presOf" srcId="{70AFB50E-A704-4E5A-AFEB-52B070DD1CA7}" destId="{160598BA-C929-475D-AC3E-2221252FF8A4}" srcOrd="0" destOrd="0" presId="urn:microsoft.com/office/officeart/2005/8/layout/cycle3"/>
    <dgm:cxn modelId="{9AD03430-B385-493A-B68B-5EFFED1A5F86}" type="presOf" srcId="{F355F2D7-E01A-4918-BE9C-EC77F36E9AAB}" destId="{37281F39-A594-435E-8C1B-893C0AA06AFD}" srcOrd="0" destOrd="0" presId="urn:microsoft.com/office/officeart/2005/8/layout/cycle3"/>
    <dgm:cxn modelId="{5C771745-F1C0-4C3A-AC7E-027C3C944F0E}" type="presOf" srcId="{2F1912C2-EC7B-4AE7-A921-025429F275F4}" destId="{3EEE650B-615B-46D5-8F39-B7356C6CFE71}" srcOrd="0" destOrd="0" presId="urn:microsoft.com/office/officeart/2005/8/layout/cycle3"/>
    <dgm:cxn modelId="{B06A7EF6-1A25-40E9-90C5-EFF6C95503DE}" srcId="{193C5280-6319-4F5D-A2A1-9ADBAAA5DAAC}" destId="{CBC54C0A-4290-4961-B16A-F411F84751D8}" srcOrd="2" destOrd="0" parTransId="{32CB414D-790B-4119-BB76-DA5713381F57}" sibTransId="{B7F55387-FAF2-4DBD-89E7-52C6FECAA089}"/>
    <dgm:cxn modelId="{1349BF65-19D9-441D-8DD4-33166078E308}" srcId="{193C5280-6319-4F5D-A2A1-9ADBAAA5DAAC}" destId="{2AAC2142-FF98-45C8-BA3F-750526C695E7}" srcOrd="3" destOrd="0" parTransId="{E0E4686C-0B8D-467B-8CCA-BA8E524E0363}" sibTransId="{A932604C-9901-4C95-AE76-6E389940F1FD}"/>
    <dgm:cxn modelId="{6B95E7D0-C589-478F-AA3D-A396EBFCFD52}" srcId="{193C5280-6319-4F5D-A2A1-9ADBAAA5DAAC}" destId="{F355F2D7-E01A-4918-BE9C-EC77F36E9AAB}" srcOrd="0" destOrd="0" parTransId="{627D8B75-1C34-4FCB-A451-C230DE242804}" sibTransId="{30AA1EB7-4C71-45F3-878A-244E6D215C31}"/>
    <dgm:cxn modelId="{663D1D16-459D-4F67-8D05-42C347673984}" srcId="{193C5280-6319-4F5D-A2A1-9ADBAAA5DAAC}" destId="{70AFB50E-A704-4E5A-AFEB-52B070DD1CA7}" srcOrd="4" destOrd="0" parTransId="{48DFB1E5-0C2C-459C-BD95-0CC96D34141B}" sibTransId="{7C9FF683-C967-4026-B2AC-7437AB2FBEC2}"/>
    <dgm:cxn modelId="{E087FFAB-4B6E-4AA6-BF9B-D93B06FC9103}" type="presOf" srcId="{30AA1EB7-4C71-45F3-878A-244E6D215C31}" destId="{9B65901A-947B-47FD-B9CD-666D7A85575F}" srcOrd="0" destOrd="0" presId="urn:microsoft.com/office/officeart/2005/8/layout/cycle3"/>
    <dgm:cxn modelId="{1C567292-7A8B-4C89-A2E9-DCAB661D22E5}" type="presOf" srcId="{2AAC2142-FF98-45C8-BA3F-750526C695E7}" destId="{AB82B340-3531-4E45-8B85-D690B9BC9B1B}" srcOrd="0" destOrd="0" presId="urn:microsoft.com/office/officeart/2005/8/layout/cycle3"/>
    <dgm:cxn modelId="{9B0AAF86-EBAA-405E-A88D-B246CE16B684}" srcId="{193C5280-6319-4F5D-A2A1-9ADBAAA5DAAC}" destId="{2F1912C2-EC7B-4AE7-A921-025429F275F4}" srcOrd="1" destOrd="0" parTransId="{5889682D-1530-4216-AFB2-BA57622DC35E}" sibTransId="{C2EC3FDC-2C2F-46F2-8135-1CF5A56C8467}"/>
    <dgm:cxn modelId="{42E8AC37-C127-49C7-B00E-AB7E95210D51}" type="presParOf" srcId="{A0289617-F985-4A1C-87C3-FCD5ABA75CC7}" destId="{DD7913BA-4CC4-4B80-B03B-6FBEC86650F9}" srcOrd="0" destOrd="0" presId="urn:microsoft.com/office/officeart/2005/8/layout/cycle3"/>
    <dgm:cxn modelId="{AB8AC3E6-D6A5-42EB-88BF-0737AFD6DA8C}" type="presParOf" srcId="{DD7913BA-4CC4-4B80-B03B-6FBEC86650F9}" destId="{37281F39-A594-435E-8C1B-893C0AA06AFD}" srcOrd="0" destOrd="0" presId="urn:microsoft.com/office/officeart/2005/8/layout/cycle3"/>
    <dgm:cxn modelId="{92FEA69C-35BA-45FF-A5D0-7751A2D65820}" type="presParOf" srcId="{DD7913BA-4CC4-4B80-B03B-6FBEC86650F9}" destId="{9B65901A-947B-47FD-B9CD-666D7A85575F}" srcOrd="1" destOrd="0" presId="urn:microsoft.com/office/officeart/2005/8/layout/cycle3"/>
    <dgm:cxn modelId="{177FCF00-D568-4539-991E-CF402D5EF23D}" type="presParOf" srcId="{DD7913BA-4CC4-4B80-B03B-6FBEC86650F9}" destId="{3EEE650B-615B-46D5-8F39-B7356C6CFE71}" srcOrd="2" destOrd="0" presId="urn:microsoft.com/office/officeart/2005/8/layout/cycle3"/>
    <dgm:cxn modelId="{53363D4B-3089-4D25-85C6-859EEB218A42}" type="presParOf" srcId="{DD7913BA-4CC4-4B80-B03B-6FBEC86650F9}" destId="{E3B07634-CEAC-4B33-844F-FD356E6CF3E5}" srcOrd="3" destOrd="0" presId="urn:microsoft.com/office/officeart/2005/8/layout/cycle3"/>
    <dgm:cxn modelId="{A83F5F95-09D5-4568-ACD2-F3BEF10053A4}" type="presParOf" srcId="{DD7913BA-4CC4-4B80-B03B-6FBEC86650F9}" destId="{AB82B340-3531-4E45-8B85-D690B9BC9B1B}" srcOrd="4" destOrd="0" presId="urn:microsoft.com/office/officeart/2005/8/layout/cycle3"/>
    <dgm:cxn modelId="{6A92A401-5317-4340-B547-E75C151ACF36}" type="presParOf" srcId="{DD7913BA-4CC4-4B80-B03B-6FBEC86650F9}" destId="{160598BA-C929-475D-AC3E-2221252FF8A4}"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4" y="3"/>
            <a:ext cx="3038475" cy="326571"/>
          </a:xfrm>
          <a:prstGeom prst="rect">
            <a:avLst/>
          </a:prstGeom>
          <a:noFill/>
          <a:ln w="9525">
            <a:noFill/>
            <a:miter lim="800000"/>
            <a:headEnd/>
            <a:tailEnd/>
          </a:ln>
        </p:spPr>
        <p:txBody>
          <a:bodyPr vert="horz" wrap="square" lIns="93325" tIns="46660" rIns="93325" bIns="46660"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3" name="Rectangle 3"/>
          <p:cNvSpPr>
            <a:spLocks noGrp="1" noChangeArrowheads="1"/>
          </p:cNvSpPr>
          <p:nvPr>
            <p:ph type="dt" sz="quarter" idx="1"/>
          </p:nvPr>
        </p:nvSpPr>
        <p:spPr bwMode="auto">
          <a:xfrm>
            <a:off x="3971927" y="3"/>
            <a:ext cx="3038475" cy="326571"/>
          </a:xfrm>
          <a:prstGeom prst="rect">
            <a:avLst/>
          </a:prstGeom>
          <a:noFill/>
          <a:ln w="9525">
            <a:noFill/>
            <a:miter lim="800000"/>
            <a:headEnd/>
            <a:tailEnd/>
          </a:ln>
        </p:spPr>
        <p:txBody>
          <a:bodyPr vert="horz" wrap="square" lIns="93325" tIns="46660" rIns="93325" bIns="46660"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20484" name="Rectangle 4"/>
          <p:cNvSpPr>
            <a:spLocks noGrp="1" noChangeArrowheads="1"/>
          </p:cNvSpPr>
          <p:nvPr>
            <p:ph type="ftr" sz="quarter" idx="2"/>
          </p:nvPr>
        </p:nvSpPr>
        <p:spPr bwMode="auto">
          <a:xfrm>
            <a:off x="4" y="9024257"/>
            <a:ext cx="3038475" cy="272144"/>
          </a:xfrm>
          <a:prstGeom prst="rect">
            <a:avLst/>
          </a:prstGeom>
          <a:noFill/>
          <a:ln w="9525">
            <a:noFill/>
            <a:miter lim="800000"/>
            <a:headEnd/>
            <a:tailEnd/>
          </a:ln>
        </p:spPr>
        <p:txBody>
          <a:bodyPr vert="horz" wrap="square" lIns="93325" tIns="46660" rIns="93325" bIns="46660"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5" name="Rectangle 5"/>
          <p:cNvSpPr>
            <a:spLocks noGrp="1" noChangeArrowheads="1"/>
          </p:cNvSpPr>
          <p:nvPr>
            <p:ph type="sldNum" sz="quarter" idx="3"/>
          </p:nvPr>
        </p:nvSpPr>
        <p:spPr bwMode="auto">
          <a:xfrm>
            <a:off x="3971927" y="9024257"/>
            <a:ext cx="3038475" cy="272144"/>
          </a:xfrm>
          <a:prstGeom prst="rect">
            <a:avLst/>
          </a:prstGeom>
          <a:noFill/>
          <a:ln w="9525">
            <a:noFill/>
            <a:miter lim="800000"/>
            <a:headEnd/>
            <a:tailEnd/>
          </a:ln>
        </p:spPr>
        <p:txBody>
          <a:bodyPr vert="horz" wrap="square" lIns="93325" tIns="46660" rIns="93325" bIns="46660"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7BCAE3DC-170E-4613-A0CC-4BE6EC59C3DC}" type="slidenum">
              <a:rPr lang="en-US"/>
              <a:pPr>
                <a:defRPr/>
              </a:pPr>
              <a:t>‹#›</a:t>
            </a:fld>
            <a:endParaRPr lang="en-US" dirty="0"/>
          </a:p>
        </p:txBody>
      </p:sp>
    </p:spTree>
    <p:extLst>
      <p:ext uri="{BB962C8B-B14F-4D97-AF65-F5344CB8AC3E}">
        <p14:creationId xmlns:p14="http://schemas.microsoft.com/office/powerpoint/2010/main" val="2404769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 y="1"/>
            <a:ext cx="3038475" cy="465138"/>
          </a:xfrm>
          <a:prstGeom prst="rect">
            <a:avLst/>
          </a:prstGeom>
          <a:noFill/>
          <a:ln w="9525">
            <a:noFill/>
            <a:miter lim="800000"/>
            <a:headEnd/>
            <a:tailEnd/>
          </a:ln>
        </p:spPr>
        <p:txBody>
          <a:bodyPr vert="horz" wrap="square" lIns="93325" tIns="46660" rIns="93325" bIns="46660"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5" name="Rectangle 3"/>
          <p:cNvSpPr>
            <a:spLocks noGrp="1" noChangeArrowheads="1"/>
          </p:cNvSpPr>
          <p:nvPr>
            <p:ph type="dt" idx="1"/>
          </p:nvPr>
        </p:nvSpPr>
        <p:spPr bwMode="auto">
          <a:xfrm>
            <a:off x="3971927" y="1"/>
            <a:ext cx="3038475" cy="465138"/>
          </a:xfrm>
          <a:prstGeom prst="rect">
            <a:avLst/>
          </a:prstGeom>
          <a:noFill/>
          <a:ln w="9525">
            <a:noFill/>
            <a:miter lim="800000"/>
            <a:headEnd/>
            <a:tailEnd/>
          </a:ln>
        </p:spPr>
        <p:txBody>
          <a:bodyPr vert="horz" wrap="square" lIns="93325" tIns="46660" rIns="93325" bIns="46660"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1182688" y="696913"/>
            <a:ext cx="4646612"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5041" y="4416428"/>
            <a:ext cx="5140325" cy="4183064"/>
          </a:xfrm>
          <a:prstGeom prst="rect">
            <a:avLst/>
          </a:prstGeom>
          <a:noFill/>
          <a:ln w="9525">
            <a:noFill/>
            <a:miter lim="800000"/>
            <a:headEnd/>
            <a:tailEnd/>
          </a:ln>
        </p:spPr>
        <p:txBody>
          <a:bodyPr vert="horz" wrap="square" lIns="93325" tIns="46660" rIns="93325" bIns="4666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3078" name="Rectangle 6"/>
          <p:cNvSpPr>
            <a:spLocks noGrp="1" noChangeArrowheads="1"/>
          </p:cNvSpPr>
          <p:nvPr>
            <p:ph type="ftr" sz="quarter" idx="4"/>
          </p:nvPr>
        </p:nvSpPr>
        <p:spPr bwMode="auto">
          <a:xfrm>
            <a:off x="4" y="8831268"/>
            <a:ext cx="3038475" cy="465137"/>
          </a:xfrm>
          <a:prstGeom prst="rect">
            <a:avLst/>
          </a:prstGeom>
          <a:noFill/>
          <a:ln w="9525">
            <a:noFill/>
            <a:miter lim="800000"/>
            <a:headEnd/>
            <a:tailEnd/>
          </a:ln>
        </p:spPr>
        <p:txBody>
          <a:bodyPr vert="horz" wrap="square" lIns="93325" tIns="46660" rIns="93325" bIns="46660"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3971927" y="8831268"/>
            <a:ext cx="3038475" cy="465137"/>
          </a:xfrm>
          <a:prstGeom prst="rect">
            <a:avLst/>
          </a:prstGeom>
          <a:noFill/>
          <a:ln w="9525">
            <a:noFill/>
            <a:miter lim="800000"/>
            <a:headEnd/>
            <a:tailEnd/>
          </a:ln>
        </p:spPr>
        <p:txBody>
          <a:bodyPr vert="horz" wrap="square" lIns="93325" tIns="46660" rIns="93325" bIns="46660"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DBA2C2E2-0E08-480B-A22D-C2F2EBF6A27D}" type="slidenum">
              <a:rPr lang="en-US"/>
              <a:pPr>
                <a:defRPr/>
              </a:pPr>
              <a:t>‹#›</a:t>
            </a:fld>
            <a:endParaRPr lang="en-US" dirty="0"/>
          </a:p>
        </p:txBody>
      </p:sp>
    </p:spTree>
    <p:extLst>
      <p:ext uri="{BB962C8B-B14F-4D97-AF65-F5344CB8AC3E}">
        <p14:creationId xmlns:p14="http://schemas.microsoft.com/office/powerpoint/2010/main" val="139954985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1pPr>
    <a:lvl2pPr marL="4572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2pPr>
    <a:lvl3pPr marL="9144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3pPr>
    <a:lvl4pPr marL="13716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4pPr>
    <a:lvl5pPr marL="18288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a:t>
            </a:r>
            <a:r>
              <a:rPr lang="en-US" baseline="0" dirty="0" smtClean="0"/>
              <a:t> to this professional learning module on Best practices in CMSD SLO Assessment.  The Cleveland Metropolitan School District has updated the approval criteria for reviewing and approving SLOs for the 2015-16 and this module will walk you step-by-step through each of these “essential elements” of the SLO, including examples from actual SLOs.  Both teachers developing SLOs and reviewers of SLOs will benefit from this professional learning module.</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a:t>
            </a:fld>
            <a:endParaRPr lang="en-US" dirty="0"/>
          </a:p>
        </p:txBody>
      </p:sp>
    </p:spTree>
    <p:extLst>
      <p:ext uri="{BB962C8B-B14F-4D97-AF65-F5344CB8AC3E}">
        <p14:creationId xmlns:p14="http://schemas.microsoft.com/office/powerpoint/2010/main" val="1442163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Guidance on Adjustments to Growth Targets describes the contextual factors that may be used adjust growth targets.  This document gives detailed examples of each of the five allowable contextual factors and describes how each of them impact growth in different ways.  This is an essential read to fully understand which adjustments to targets are allowable.</a:t>
            </a:r>
            <a:endParaRPr lang="en-US" dirty="0"/>
          </a:p>
        </p:txBody>
      </p:sp>
      <p:sp>
        <p:nvSpPr>
          <p:cNvPr id="4" name="Slide Number Placeholder 3"/>
          <p:cNvSpPr>
            <a:spLocks noGrp="1"/>
          </p:cNvSpPr>
          <p:nvPr>
            <p:ph type="sldNum" sz="quarter" idx="10"/>
          </p:nvPr>
        </p:nvSpPr>
        <p:spPr/>
        <p:txBody>
          <a:bodyPr/>
          <a:lstStyle/>
          <a:p>
            <a:fld id="{4454207C-53D7-448E-A10F-445B7B085913}" type="slidenum">
              <a:rPr lang="en-US" smtClean="0"/>
              <a:t>10</a:t>
            </a:fld>
            <a:endParaRPr lang="en-US" dirty="0"/>
          </a:p>
        </p:txBody>
      </p:sp>
    </p:spTree>
    <p:extLst>
      <p:ext uri="{BB962C8B-B14F-4D97-AF65-F5344CB8AC3E}">
        <p14:creationId xmlns:p14="http://schemas.microsoft.com/office/powerpoint/2010/main" val="771638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369">
              <a:defRPr/>
            </a:pPr>
            <a:r>
              <a:rPr lang="en-US" dirty="0" smtClean="0"/>
              <a:t>The next two resources are particularly</a:t>
            </a:r>
            <a:r>
              <a:rPr lang="en-US" baseline="0" dirty="0" smtClean="0"/>
              <a:t> helpful for making decisions around determining whether the SLO targets provided by the district are appropriate for your classroom or should be adjusted.</a:t>
            </a:r>
          </a:p>
          <a:p>
            <a:pPr defTabSz="916369">
              <a:defRPr/>
            </a:pPr>
            <a:endParaRPr lang="en-US" baseline="0" dirty="0" smtClean="0"/>
          </a:p>
          <a:p>
            <a:pPr defTabSz="916369">
              <a:defRPr/>
            </a:pPr>
            <a:r>
              <a:rPr lang="en-US" baseline="0" dirty="0" smtClean="0"/>
              <a:t>The newly created professional learning module called “Understanding Growth Targets and Target Adjustment Guidance for Student Learning Objectives”  explains how the district sets the initial growth targets provided as guidance to teachers in the SLO template, considerations for deciding whether or not to adjust targets and steps for adjusting applicable targets.</a:t>
            </a:r>
          </a:p>
          <a:p>
            <a:pPr defTabSz="916369">
              <a:defRPr/>
            </a:pPr>
            <a:endParaRPr lang="en-US" baseline="0" dirty="0" smtClean="0"/>
          </a:p>
        </p:txBody>
      </p:sp>
      <p:sp>
        <p:nvSpPr>
          <p:cNvPr id="4" name="Slide Number Placeholder 3"/>
          <p:cNvSpPr>
            <a:spLocks noGrp="1"/>
          </p:cNvSpPr>
          <p:nvPr>
            <p:ph type="sldNum" sz="quarter" idx="10"/>
          </p:nvPr>
        </p:nvSpPr>
        <p:spPr/>
        <p:txBody>
          <a:bodyPr/>
          <a:lstStyle/>
          <a:p>
            <a:fld id="{4454207C-53D7-448E-A10F-445B7B085913}" type="slidenum">
              <a:rPr lang="en-US" smtClean="0"/>
              <a:t>11</a:t>
            </a:fld>
            <a:endParaRPr lang="en-US" dirty="0"/>
          </a:p>
        </p:txBody>
      </p:sp>
    </p:spTree>
    <p:extLst>
      <p:ext uri="{BB962C8B-B14F-4D97-AF65-F5344CB8AC3E}">
        <p14:creationId xmlns:p14="http://schemas.microsoft.com/office/powerpoint/2010/main" val="771638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module may be used in conjunction wit</a:t>
            </a:r>
            <a:r>
              <a:rPr lang="en-US" baseline="0" dirty="0" smtClean="0"/>
              <a:t>h the assessment-specific growth target guidance that is available for each course and subject.  This guidance explains how growth is measured for each subject and grade, provides specific guidance around the acceptable range of target adjustments that may be made by teachers and provides other information such as the types of reports that are available for the specific assessment, to support the identification of student strengths and weaknesses in the baseline data section.  This is essential guidance for determining or reviewing growth targets. </a:t>
            </a:r>
            <a:endParaRPr lang="en-US" b="1" dirty="0" smtClean="0">
              <a:solidFill>
                <a:srgbClr val="FF0000"/>
              </a:solidFill>
            </a:endParaRPr>
          </a:p>
        </p:txBody>
      </p:sp>
      <p:sp>
        <p:nvSpPr>
          <p:cNvPr id="4" name="Slide Number Placeholder 3"/>
          <p:cNvSpPr>
            <a:spLocks noGrp="1"/>
          </p:cNvSpPr>
          <p:nvPr>
            <p:ph type="sldNum" sz="quarter" idx="10"/>
          </p:nvPr>
        </p:nvSpPr>
        <p:spPr/>
        <p:txBody>
          <a:bodyPr/>
          <a:lstStyle/>
          <a:p>
            <a:fld id="{4454207C-53D7-448E-A10F-445B7B085913}" type="slidenum">
              <a:rPr lang="en-US" smtClean="0"/>
              <a:t>12</a:t>
            </a:fld>
            <a:endParaRPr lang="en-US" dirty="0"/>
          </a:p>
        </p:txBody>
      </p:sp>
    </p:spTree>
    <p:extLst>
      <p:ext uri="{BB962C8B-B14F-4D97-AF65-F5344CB8AC3E}">
        <p14:creationId xmlns:p14="http://schemas.microsoft.com/office/powerpoint/2010/main" val="3420551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a:t>
            </a:r>
            <a:r>
              <a:rPr lang="en-US" baseline="0" dirty="0" smtClean="0"/>
              <a:t> additional sample SLOs have been created which the model the writing and presentation of data that meet the essential elements of the SLO approval checklist.</a:t>
            </a:r>
            <a:endParaRPr lang="en-US" dirty="0"/>
          </a:p>
        </p:txBody>
      </p:sp>
      <p:sp>
        <p:nvSpPr>
          <p:cNvPr id="4" name="Slide Number Placeholder 3"/>
          <p:cNvSpPr>
            <a:spLocks noGrp="1"/>
          </p:cNvSpPr>
          <p:nvPr>
            <p:ph type="sldNum" sz="quarter" idx="10"/>
          </p:nvPr>
        </p:nvSpPr>
        <p:spPr/>
        <p:txBody>
          <a:bodyPr/>
          <a:lstStyle/>
          <a:p>
            <a:fld id="{4454207C-53D7-448E-A10F-445B7B085913}" type="slidenum">
              <a:rPr lang="en-US" smtClean="0"/>
              <a:t>13</a:t>
            </a:fld>
            <a:endParaRPr lang="en-US" dirty="0"/>
          </a:p>
        </p:txBody>
      </p:sp>
    </p:spTree>
    <p:extLst>
      <p:ext uri="{BB962C8B-B14F-4D97-AF65-F5344CB8AC3E}">
        <p14:creationId xmlns:p14="http://schemas.microsoft.com/office/powerpoint/2010/main" val="1231346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module will refer frequently to the new sample SLO for Grade 1 mathematics that is currently available at the CMSD website. We recommend that you pause the module now and to download and print SLO Number 1 from the TDES Student Growth Measures link provided here. You should </a:t>
            </a:r>
            <a:r>
              <a:rPr lang="en-US" dirty="0" smtClean="0"/>
              <a:t>also download </a:t>
            </a:r>
            <a:r>
              <a:rPr lang="en-US" baseline="0" dirty="0" smtClean="0"/>
              <a:t>and print a copy of the new SLO Approval Checklist from Appendix B of the </a:t>
            </a:r>
            <a:r>
              <a:rPr lang="en-US" i="1" baseline="0" dirty="0" smtClean="0"/>
              <a:t>Handbook</a:t>
            </a:r>
            <a:r>
              <a:rPr lang="en-US" baseline="0" dirty="0" smtClean="0"/>
              <a:t> as well. This module will refer to fairly detailed examples, so you are encouraged to pause the module at any point to learn at a comfortable pace.  When you are ready to continue, unpause</a:t>
            </a:r>
            <a:r>
              <a:rPr lang="en-US" baseline="0" dirty="0" smtClean="0">
                <a:solidFill>
                  <a:srgbClr val="FF0000"/>
                </a:solidFill>
              </a:rPr>
              <a:t> </a:t>
            </a:r>
            <a:r>
              <a:rPr lang="en-US" baseline="0" dirty="0" smtClean="0"/>
              <a:t>the module.</a:t>
            </a:r>
          </a:p>
          <a:p>
            <a:endParaRPr lang="en-US" baseline="0" dirty="0" smtClean="0"/>
          </a:p>
        </p:txBody>
      </p:sp>
      <p:sp>
        <p:nvSpPr>
          <p:cNvPr id="4" name="Slide Number Placeholder 3"/>
          <p:cNvSpPr>
            <a:spLocks noGrp="1"/>
          </p:cNvSpPr>
          <p:nvPr>
            <p:ph type="sldNum" sz="quarter" idx="10"/>
          </p:nvPr>
        </p:nvSpPr>
        <p:spPr/>
        <p:txBody>
          <a:bodyPr/>
          <a:lstStyle/>
          <a:p>
            <a:fld id="{4454207C-53D7-448E-A10F-445B7B085913}" type="slidenum">
              <a:rPr lang="en-US" smtClean="0"/>
              <a:t>14</a:t>
            </a:fld>
            <a:endParaRPr lang="en-US" dirty="0"/>
          </a:p>
        </p:txBody>
      </p:sp>
    </p:spTree>
    <p:extLst>
      <p:ext uri="{BB962C8B-B14F-4D97-AF65-F5344CB8AC3E}">
        <p14:creationId xmlns:p14="http://schemas.microsoft.com/office/powerpoint/2010/main" val="1325842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now review the</a:t>
            </a:r>
            <a:r>
              <a:rPr lang="en-US" baseline="0" dirty="0" smtClean="0"/>
              <a:t> essential elements of the SLO Approval Checklist, located at Appendix B of the SLO Handbook.  </a:t>
            </a:r>
          </a:p>
          <a:p>
            <a:endParaRPr lang="en-US" baseline="0" dirty="0" smtClean="0"/>
          </a:p>
          <a:p>
            <a:r>
              <a:rPr lang="en-US" baseline="0" dirty="0" smtClean="0"/>
              <a:t>***LASER***</a:t>
            </a:r>
          </a:p>
          <a:p>
            <a:r>
              <a:rPr lang="en-US" baseline="0" dirty="0" smtClean="0"/>
              <a:t>First note that each component of the SLO identified in the checklist has at least three essential elements, indicated next to check-boxes, that reviewers of SLOs should ensure have been met in order to approve an SLO. </a:t>
            </a:r>
          </a:p>
          <a:p>
            <a:endParaRPr lang="en-US" dirty="0"/>
          </a:p>
          <a:p>
            <a:r>
              <a:rPr lang="en-US" baseline="0" dirty="0" smtClean="0"/>
              <a:t>If the SLO reviewer believes that a submitted SLO does not meet one or more of the essential elements, then the reviewer should provide written feedback to the teacher in order to collaborate towards bringing the SLO to an approvable level. It is recommended that the reviewer and teacher have a face-to-face conversation about the SLO in progress in order to share their lessons learned thus far.</a:t>
            </a:r>
          </a:p>
          <a:p>
            <a:endParaRPr lang="en-US" baseline="0" dirty="0" smtClean="0"/>
          </a:p>
          <a:p>
            <a:r>
              <a:rPr lang="en-US" baseline="0" dirty="0" smtClean="0"/>
              <a:t>We will now look at each of these essential elements so that SLO reviewers and SLO developers share a common understanding of expectations for approvable SLOs.</a:t>
            </a:r>
          </a:p>
        </p:txBody>
      </p:sp>
      <p:sp>
        <p:nvSpPr>
          <p:cNvPr id="4" name="Slide Number Placeholder 3"/>
          <p:cNvSpPr>
            <a:spLocks noGrp="1"/>
          </p:cNvSpPr>
          <p:nvPr>
            <p:ph type="sldNum" sz="quarter" idx="10"/>
          </p:nvPr>
        </p:nvSpPr>
        <p:spPr/>
        <p:txBody>
          <a:bodyPr/>
          <a:lstStyle/>
          <a:p>
            <a:fld id="{4454207C-53D7-448E-A10F-445B7B085913}" type="slidenum">
              <a:rPr lang="en-US" smtClean="0"/>
              <a:t>15</a:t>
            </a:fld>
            <a:endParaRPr lang="en-US" dirty="0"/>
          </a:p>
        </p:txBody>
      </p:sp>
    </p:spTree>
    <p:extLst>
      <p:ext uri="{BB962C8B-B14F-4D97-AF65-F5344CB8AC3E}">
        <p14:creationId xmlns:p14="http://schemas.microsoft.com/office/powerpoint/2010/main" val="3355014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quickly review</a:t>
            </a:r>
            <a:r>
              <a:rPr lang="en-US" baseline="0" dirty="0" smtClean="0"/>
              <a:t> the components of the SLO.</a:t>
            </a:r>
          </a:p>
          <a:p>
            <a:endParaRPr lang="en-US" baseline="0" dirty="0" smtClean="0"/>
          </a:p>
          <a:p>
            <a:r>
              <a:rPr lang="en-US" baseline="0" dirty="0" smtClean="0"/>
              <a:t>**LASER**</a:t>
            </a:r>
          </a:p>
          <a:p>
            <a:endParaRPr lang="en-US" baseline="0" dirty="0" smtClean="0"/>
          </a:p>
          <a:p>
            <a:r>
              <a:rPr lang="en-US" baseline="0" dirty="0" smtClean="0"/>
              <a:t>The first component is the baseline and trend section, which is the teacher’s analysis of preassessment data and other performance data sources.</a:t>
            </a:r>
          </a:p>
          <a:p>
            <a:endParaRPr lang="en-US" baseline="0" dirty="0" smtClean="0"/>
          </a:p>
          <a:p>
            <a:r>
              <a:rPr lang="en-US" baseline="0" dirty="0" smtClean="0"/>
              <a:t>The student population component is the teacher’s description of student backgrounds and circumstances, such as special education status or English learner status</a:t>
            </a:r>
            <a:r>
              <a:rPr lang="en-US" dirty="0" smtClean="0"/>
              <a:t>.</a:t>
            </a:r>
            <a:endParaRPr lang="en-US" baseline="0" dirty="0" smtClean="0"/>
          </a:p>
          <a:p>
            <a:endParaRPr lang="en-US" baseline="0" dirty="0" smtClean="0"/>
          </a:p>
          <a:p>
            <a:r>
              <a:rPr lang="en-US" baseline="0" dirty="0" smtClean="0"/>
              <a:t>The interval of instruction is the first district-provided component, meaning the information has already been completed by the district in the SLO template and requires no further action or evaluation at the school level.  The interval of instruction indicates the period of learning during which students’ growth will be measured.</a:t>
            </a:r>
          </a:p>
          <a:p>
            <a:endParaRPr lang="en-US" baseline="0" dirty="0" smtClean="0"/>
          </a:p>
          <a:p>
            <a:r>
              <a:rPr lang="en-US" baseline="0" dirty="0" smtClean="0"/>
              <a:t>The district also provides the standards and content component as well as the assessments section.</a:t>
            </a:r>
          </a:p>
          <a:p>
            <a:endParaRPr lang="en-US" baseline="0" dirty="0" smtClean="0"/>
          </a:p>
          <a:p>
            <a:r>
              <a:rPr lang="en-US" baseline="0" dirty="0" smtClean="0"/>
              <a:t>The district does provide initial growth targets, based on students’ preassessment scores; however, teachers must review the targets and determine whether to adjust or maintain them at the district-set levels. </a:t>
            </a:r>
          </a:p>
          <a:p>
            <a:endParaRPr lang="en-US" baseline="0" dirty="0" smtClean="0"/>
          </a:p>
          <a:p>
            <a:r>
              <a:rPr lang="en-US" baseline="0" dirty="0" smtClean="0"/>
              <a:t>In doing so, the teacher must also complete the Rationale section to justify why they decided to maintain or adjust the district-provided targets.</a:t>
            </a:r>
          </a:p>
          <a:p>
            <a:endParaRPr lang="en-US" baseline="0" dirty="0" smtClean="0"/>
          </a:p>
        </p:txBody>
      </p:sp>
      <p:sp>
        <p:nvSpPr>
          <p:cNvPr id="4" name="Slide Number Placeholder 3"/>
          <p:cNvSpPr>
            <a:spLocks noGrp="1"/>
          </p:cNvSpPr>
          <p:nvPr>
            <p:ph type="sldNum" sz="quarter" idx="10"/>
          </p:nvPr>
        </p:nvSpPr>
        <p:spPr/>
        <p:txBody>
          <a:bodyPr/>
          <a:lstStyle/>
          <a:p>
            <a:fld id="{4454207C-53D7-448E-A10F-445B7B085913}" type="slidenum">
              <a:rPr lang="en-US" smtClean="0"/>
              <a:t>16</a:t>
            </a:fld>
            <a:endParaRPr lang="en-US" dirty="0"/>
          </a:p>
        </p:txBody>
      </p:sp>
    </p:spTree>
    <p:extLst>
      <p:ext uri="{BB962C8B-B14F-4D97-AF65-F5344CB8AC3E}">
        <p14:creationId xmlns:p14="http://schemas.microsoft.com/office/powerpoint/2010/main" val="1933671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three essential elements</a:t>
            </a:r>
            <a:r>
              <a:rPr lang="en-US" baseline="0" dirty="0" smtClean="0"/>
              <a:t> to the baseline and trend data section of the SLO.</a:t>
            </a:r>
          </a:p>
          <a:p>
            <a:endParaRPr lang="en-US" baseline="0" dirty="0" smtClean="0"/>
          </a:p>
          <a:p>
            <a:r>
              <a:rPr lang="en-US" baseline="0" dirty="0" smtClean="0"/>
              <a:t>It is essential that the SLO:</a:t>
            </a:r>
          </a:p>
          <a:p>
            <a:pPr lvl="0"/>
            <a:r>
              <a:rPr lang="en-US" dirty="0" smtClean="0"/>
              <a:t>***Identifies sources of student performance data </a:t>
            </a:r>
            <a:br>
              <a:rPr lang="en-US" dirty="0" smtClean="0"/>
            </a:br>
            <a:r>
              <a:rPr lang="en-US" dirty="0" smtClean="0"/>
              <a:t>and information.</a:t>
            </a:r>
          </a:p>
          <a:p>
            <a:pPr lvl="0"/>
            <a:r>
              <a:rPr lang="en-US" dirty="0" smtClean="0"/>
              <a:t>***Summarizes overall pretest score results, including grouping students by performance level.</a:t>
            </a:r>
          </a:p>
          <a:p>
            <a:pPr lvl="0"/>
            <a:r>
              <a:rPr lang="en-US" dirty="0" smtClean="0"/>
              <a:t>***Identifies students’ academic strengths and weaknesses based on pretest results and other baseline and trend data, including a review of content- or skill-level strand data whenever available.</a:t>
            </a:r>
          </a:p>
          <a:p>
            <a:endParaRPr lang="en-US" dirty="0"/>
          </a:p>
        </p:txBody>
      </p:sp>
      <p:sp>
        <p:nvSpPr>
          <p:cNvPr id="4" name="Slide Number Placeholder 3"/>
          <p:cNvSpPr>
            <a:spLocks noGrp="1"/>
          </p:cNvSpPr>
          <p:nvPr>
            <p:ph type="sldNum" sz="quarter" idx="10"/>
          </p:nvPr>
        </p:nvSpPr>
        <p:spPr/>
        <p:txBody>
          <a:bodyPr/>
          <a:lstStyle/>
          <a:p>
            <a:fld id="{4454207C-53D7-448E-A10F-445B7B085913}" type="slidenum">
              <a:rPr lang="en-US" smtClean="0"/>
              <a:t>17</a:t>
            </a:fld>
            <a:endParaRPr lang="en-US" dirty="0"/>
          </a:p>
        </p:txBody>
      </p:sp>
    </p:spTree>
    <p:extLst>
      <p:ext uri="{BB962C8B-B14F-4D97-AF65-F5344CB8AC3E}">
        <p14:creationId xmlns:p14="http://schemas.microsoft.com/office/powerpoint/2010/main" val="3008157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refer to the baseline and trend data section of SLO</a:t>
            </a:r>
            <a:r>
              <a:rPr lang="en-US" baseline="0" dirty="0" smtClean="0"/>
              <a:t> sample 1, which you just printed out, as we explore these essential elements closer.</a:t>
            </a:r>
          </a:p>
          <a:p>
            <a:endParaRPr lang="en-US" baseline="0" dirty="0" smtClean="0"/>
          </a:p>
          <a:p>
            <a:r>
              <a:rPr lang="en-US" baseline="0" dirty="0" smtClean="0"/>
              <a:t>As we go through the following slides, keep in mind that these examples represent the most common ways of addressing the essential elements of the Baseline and Trend data section, however, they are not the only way of addressing them.</a:t>
            </a:r>
            <a:endParaRPr lang="en-US" dirty="0" smtClean="0"/>
          </a:p>
        </p:txBody>
      </p:sp>
      <p:sp>
        <p:nvSpPr>
          <p:cNvPr id="4" name="Slide Number Placeholder 3"/>
          <p:cNvSpPr>
            <a:spLocks noGrp="1"/>
          </p:cNvSpPr>
          <p:nvPr>
            <p:ph type="sldNum" sz="quarter" idx="10"/>
          </p:nvPr>
        </p:nvSpPr>
        <p:spPr/>
        <p:txBody>
          <a:bodyPr/>
          <a:lstStyle/>
          <a:p>
            <a:fld id="{4454207C-53D7-448E-A10F-445B7B085913}" type="slidenum">
              <a:rPr lang="en-US" smtClean="0"/>
              <a:t>18</a:t>
            </a:fld>
            <a:endParaRPr lang="en-US" dirty="0"/>
          </a:p>
        </p:txBody>
      </p:sp>
    </p:spTree>
    <p:extLst>
      <p:ext uri="{BB962C8B-B14F-4D97-AF65-F5344CB8AC3E}">
        <p14:creationId xmlns:p14="http://schemas.microsoft.com/office/powerpoint/2010/main" val="3235381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the baseline</a:t>
            </a:r>
            <a:r>
              <a:rPr lang="en-US" baseline="0" dirty="0" smtClean="0"/>
              <a:t> section must specifically identify the source of performance data and information.  This means that all performance data sources are identified by their proper name, not simply as “the preassessment” or “the pretest”.  In the SLO sample here, the preassessment is identified fully as the NWEA Mathematics Measure of Academic Progress.   This will help prevent confusion about the data sources.  </a:t>
            </a:r>
            <a:endParaRPr lang="en-US" dirty="0"/>
          </a:p>
        </p:txBody>
      </p:sp>
      <p:sp>
        <p:nvSpPr>
          <p:cNvPr id="4" name="Slide Number Placeholder 3"/>
          <p:cNvSpPr>
            <a:spLocks noGrp="1"/>
          </p:cNvSpPr>
          <p:nvPr>
            <p:ph type="sldNum" sz="quarter" idx="10"/>
          </p:nvPr>
        </p:nvSpPr>
        <p:spPr/>
        <p:txBody>
          <a:bodyPr/>
          <a:lstStyle/>
          <a:p>
            <a:fld id="{4454207C-53D7-448E-A10F-445B7B085913}" type="slidenum">
              <a:rPr lang="en-US" smtClean="0"/>
              <a:t>19</a:t>
            </a:fld>
            <a:endParaRPr lang="en-US" dirty="0"/>
          </a:p>
        </p:txBody>
      </p:sp>
    </p:spTree>
    <p:extLst>
      <p:ext uri="{BB962C8B-B14F-4D97-AF65-F5344CB8AC3E}">
        <p14:creationId xmlns:p14="http://schemas.microsoft.com/office/powerpoint/2010/main" val="327922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 will provide some background for the updates to</a:t>
            </a:r>
            <a:r>
              <a:rPr lang="en-US" baseline="0" dirty="0" smtClean="0"/>
              <a:t> the criteria for SLO approval and this module.  For the 2014-15 school year, a quality review was conducted of approved SLOs.</a:t>
            </a:r>
          </a:p>
          <a:p>
            <a:endParaRPr lang="en-US" baseline="0" dirty="0" smtClean="0"/>
          </a:p>
          <a:p>
            <a:r>
              <a:rPr lang="en-US" baseline="0" dirty="0" smtClean="0"/>
              <a:t>Results indicated a broad range of quality across the SLOs and identified the greatest deficiencies in quality in the baseline and trend data and rationale for growth targets sections of the SLO.  </a:t>
            </a:r>
            <a:endParaRPr lang="en-US" dirty="0"/>
          </a:p>
        </p:txBody>
      </p:sp>
      <p:sp>
        <p:nvSpPr>
          <p:cNvPr id="4" name="Slide Number Placeholder 3"/>
          <p:cNvSpPr>
            <a:spLocks noGrp="1"/>
          </p:cNvSpPr>
          <p:nvPr>
            <p:ph type="sldNum" sz="quarter" idx="10"/>
          </p:nvPr>
        </p:nvSpPr>
        <p:spPr/>
        <p:txBody>
          <a:bodyPr/>
          <a:lstStyle/>
          <a:p>
            <a:fld id="{4454207C-53D7-448E-A10F-445B7B085913}" type="slidenum">
              <a:rPr lang="en-US" smtClean="0"/>
              <a:t>2</a:t>
            </a:fld>
            <a:endParaRPr lang="en-US" dirty="0"/>
          </a:p>
        </p:txBody>
      </p:sp>
    </p:spTree>
    <p:extLst>
      <p:ext uri="{BB962C8B-B14F-4D97-AF65-F5344CB8AC3E}">
        <p14:creationId xmlns:p14="http://schemas.microsoft.com/office/powerpoint/2010/main" val="4122619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a:t>
            </a:r>
            <a:r>
              <a:rPr lang="en-US" baseline="0" dirty="0" smtClean="0"/>
              <a:t> it’s essential that the baseline and trend data section summarizes the overall pretest score results, including grouping students by performance level.  </a:t>
            </a:r>
          </a:p>
          <a:p>
            <a:r>
              <a:rPr lang="en-US" baseline="0" dirty="0" smtClean="0"/>
              <a:t/>
            </a:r>
            <a:br>
              <a:rPr lang="en-US" baseline="0" dirty="0" smtClean="0"/>
            </a:br>
            <a:r>
              <a:rPr lang="en-US" baseline="0" dirty="0" smtClean="0"/>
              <a:t>****LASER POINTER***</a:t>
            </a:r>
          </a:p>
          <a:p>
            <a:r>
              <a:rPr lang="en-US" baseline="0" dirty="0" smtClean="0"/>
              <a:t>The sample SLO has met this requirement by providing score ranges and the respective counts of students scoring within those ranges.  In parenthesis, the teacher has also noted how the score compares to grade-level norms.  This could also be provided in paragraph form, but providing it here in this tabular form, or by attaching a table to the SLO is highly recommended.  </a:t>
            </a:r>
          </a:p>
          <a:p>
            <a:endParaRPr lang="en-US" baseline="0" dirty="0" smtClean="0"/>
          </a:p>
          <a:p>
            <a:r>
              <a:rPr lang="en-US" baseline="0" dirty="0" smtClean="0"/>
              <a:t>This isn’t the only way to present data to meet this requirement however. The teacher could divide the score ranges in other ways, to represent, for example below average, average and above average students.  </a:t>
            </a:r>
          </a:p>
          <a:p>
            <a:endParaRPr lang="en-US" baseline="0" dirty="0" smtClean="0"/>
          </a:p>
          <a:p>
            <a:r>
              <a:rPr lang="en-US" baseline="0" dirty="0" smtClean="0"/>
              <a:t>Sorting your students into their ability levels serves an important purpose.  The Cleveland teaching framework emphasizes the importance of teachers’ understanding of student ability levels in order to support the design of coherent instruction that is sensitive to students’ needs and, </a:t>
            </a:r>
            <a:r>
              <a:rPr lang="en-US" dirty="0" smtClean="0"/>
              <a:t>ultimately, </a:t>
            </a:r>
            <a:r>
              <a:rPr lang="en-US" dirty="0"/>
              <a:t>to </a:t>
            </a:r>
            <a:r>
              <a:rPr lang="en-US" dirty="0" smtClean="0"/>
              <a:t>support </a:t>
            </a:r>
            <a:r>
              <a:rPr lang="en-US" baseline="0" dirty="0" smtClean="0"/>
              <a:t>differentiated instruction.</a:t>
            </a:r>
          </a:p>
          <a:p>
            <a:endParaRPr lang="en-US" baseline="0" dirty="0" smtClean="0"/>
          </a:p>
          <a:p>
            <a:r>
              <a:rPr lang="en-US" baseline="0" dirty="0" smtClean="0"/>
              <a:t>**UPDATE WITH NEW SCREENSHOT***</a:t>
            </a:r>
            <a:endParaRPr lang="en-US" dirty="0"/>
          </a:p>
        </p:txBody>
      </p:sp>
      <p:sp>
        <p:nvSpPr>
          <p:cNvPr id="4" name="Slide Number Placeholder 3"/>
          <p:cNvSpPr>
            <a:spLocks noGrp="1"/>
          </p:cNvSpPr>
          <p:nvPr>
            <p:ph type="sldNum" sz="quarter" idx="10"/>
          </p:nvPr>
        </p:nvSpPr>
        <p:spPr/>
        <p:txBody>
          <a:bodyPr/>
          <a:lstStyle/>
          <a:p>
            <a:fld id="{4454207C-53D7-448E-A10F-445B7B085913}" type="slidenum">
              <a:rPr lang="en-US" smtClean="0"/>
              <a:t>20</a:t>
            </a:fld>
            <a:endParaRPr lang="en-US" dirty="0"/>
          </a:p>
        </p:txBody>
      </p:sp>
    </p:spTree>
    <p:extLst>
      <p:ext uri="{BB962C8B-B14F-4D97-AF65-F5344CB8AC3E}">
        <p14:creationId xmlns:p14="http://schemas.microsoft.com/office/powerpoint/2010/main" val="3537424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the baseline</a:t>
            </a:r>
            <a:r>
              <a:rPr lang="en-US" baseline="0" dirty="0" smtClean="0"/>
              <a:t> and trend data section should identify students academic strengths and weaknesses based on pretest results and other baseline and trend data, including a </a:t>
            </a:r>
            <a:r>
              <a:rPr lang="en-US" baseline="0" dirty="0" err="1" smtClean="0"/>
              <a:t>a</a:t>
            </a:r>
            <a:r>
              <a:rPr lang="en-US" baseline="0" dirty="0" smtClean="0"/>
              <a:t> review of content- or skill-level preassessment strand data whenever it is available.  </a:t>
            </a:r>
          </a:p>
          <a:p>
            <a:endParaRPr lang="en-US" baseline="0" dirty="0" smtClean="0"/>
          </a:p>
          <a:p>
            <a:r>
              <a:rPr lang="en-US" baseline="0" dirty="0" smtClean="0"/>
              <a:t>***laser****</a:t>
            </a:r>
          </a:p>
          <a:p>
            <a:r>
              <a:rPr lang="en-US" baseline="0" dirty="0" smtClean="0"/>
              <a:t>The sample SLO meets this requirement by reporting the subscores of specific content areas that are reported on the NWEA vendor report.  For this math preassessment then, students scored an average of 129 on all the test items dealing with measurement and an average of 131 on all the items dealing with data.  These are areas of relative weakness for the teachers’ students compared to algebraic thinking, for which students scored on average of 160.  </a:t>
            </a:r>
            <a:endParaRPr lang="en-US" dirty="0" smtClean="0"/>
          </a:p>
          <a:p>
            <a:endParaRPr lang="en-US" dirty="0" smtClean="0"/>
          </a:p>
          <a:p>
            <a:r>
              <a:rPr lang="en-US" dirty="0" smtClean="0"/>
              <a:t>Analyzing</a:t>
            </a:r>
            <a:r>
              <a:rPr lang="en-US" baseline="0" dirty="0" smtClean="0"/>
              <a:t> results at the content and skill levels is important for various reasons. The first element of the CMSD teaching framework emphasizes the importance of teachers’ understanding of the content structure of their teaching discipline—that is, how the content breaks down into central ideas, prerequisite skills, and related strands. Designing coherent instruction relies on understanding the respective skill levels of students across these various content areas. </a:t>
            </a:r>
          </a:p>
          <a:p>
            <a:endParaRPr lang="en-US" baseline="0" dirty="0" smtClean="0"/>
          </a:p>
          <a:p>
            <a:r>
              <a:rPr lang="en-US" dirty="0" smtClean="0"/>
              <a:t>Note that other</a:t>
            </a:r>
            <a:r>
              <a:rPr lang="en-US" baseline="0" dirty="0" smtClean="0"/>
              <a:t> data sources can be used to supplement your analysis of strand data to identify student strengths and weaknesses.  In rare cases where strand data for pretests are not available, data sources from other courses should in fact be used.  For example, students’ reading skills are relevant to all courses.  This math teacher could discuss students’ strengths or weaknesses in reading in terms of solving complex math word problems.  Encore teachers could also discuss students’ reading strengths and weaknesses in the context of their curricula.  Remember, however, that wherever strand data is available, it must be used to meet this requirement.</a:t>
            </a:r>
          </a:p>
        </p:txBody>
      </p:sp>
      <p:sp>
        <p:nvSpPr>
          <p:cNvPr id="4" name="Slide Number Placeholder 3"/>
          <p:cNvSpPr>
            <a:spLocks noGrp="1"/>
          </p:cNvSpPr>
          <p:nvPr>
            <p:ph type="sldNum" sz="quarter" idx="10"/>
          </p:nvPr>
        </p:nvSpPr>
        <p:spPr/>
        <p:txBody>
          <a:bodyPr/>
          <a:lstStyle/>
          <a:p>
            <a:fld id="{4454207C-53D7-448E-A10F-445B7B085913}" type="slidenum">
              <a:rPr lang="en-US" smtClean="0"/>
              <a:t>21</a:t>
            </a:fld>
            <a:endParaRPr lang="en-US" dirty="0"/>
          </a:p>
        </p:txBody>
      </p:sp>
    </p:spTree>
    <p:extLst>
      <p:ext uri="{BB962C8B-B14F-4D97-AF65-F5344CB8AC3E}">
        <p14:creationId xmlns:p14="http://schemas.microsoft.com/office/powerpoint/2010/main" val="17466449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the Student Population component of the SLO, it is essential that it</a:t>
            </a:r>
          </a:p>
          <a:p>
            <a:endParaRPr lang="en-US" baseline="0" dirty="0" smtClean="0"/>
          </a:p>
          <a:p>
            <a:pPr lvl="0"/>
            <a:r>
              <a:rPr lang="en-US" dirty="0" smtClean="0"/>
              <a:t>**Indicates the overall number of students and includes all students in the identified classes.</a:t>
            </a:r>
          </a:p>
          <a:p>
            <a:pPr lvl="0"/>
            <a:r>
              <a:rPr lang="en-US" dirty="0" smtClean="0"/>
              <a:t>**Follows the guidelines in Appendix D for which course or class teacher should develop SLOs.</a:t>
            </a:r>
          </a:p>
          <a:p>
            <a:pPr lvl="0"/>
            <a:r>
              <a:rPr lang="en-US" dirty="0" smtClean="0"/>
              <a:t>**Describes any contextual factors at the individual student level that may affect student growth.</a:t>
            </a:r>
          </a:p>
          <a:p>
            <a:pPr lvl="0"/>
            <a:r>
              <a:rPr lang="en-US" dirty="0" smtClean="0"/>
              <a:t>**Is written in a professional manner, including respecting students’ privacy.</a:t>
            </a:r>
          </a:p>
          <a:p>
            <a:endParaRPr lang="en-US" dirty="0"/>
          </a:p>
        </p:txBody>
      </p:sp>
      <p:sp>
        <p:nvSpPr>
          <p:cNvPr id="4" name="Slide Number Placeholder 3"/>
          <p:cNvSpPr>
            <a:spLocks noGrp="1"/>
          </p:cNvSpPr>
          <p:nvPr>
            <p:ph type="sldNum" sz="quarter" idx="10"/>
          </p:nvPr>
        </p:nvSpPr>
        <p:spPr/>
        <p:txBody>
          <a:bodyPr/>
          <a:lstStyle/>
          <a:p>
            <a:fld id="{4454207C-53D7-448E-A10F-445B7B085913}" type="slidenum">
              <a:rPr lang="en-US" smtClean="0"/>
              <a:t>22</a:t>
            </a:fld>
            <a:endParaRPr lang="en-US" dirty="0"/>
          </a:p>
        </p:txBody>
      </p:sp>
    </p:spTree>
    <p:extLst>
      <p:ext uri="{BB962C8B-B14F-4D97-AF65-F5344CB8AC3E}">
        <p14:creationId xmlns:p14="http://schemas.microsoft.com/office/powerpoint/2010/main" val="13065211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once again refer to sample SLO #1 for examples of these essential</a:t>
            </a:r>
            <a:r>
              <a:rPr lang="en-US" baseline="0" dirty="0" smtClean="0"/>
              <a:t> elements……</a:t>
            </a:r>
          </a:p>
          <a:p>
            <a:endParaRPr lang="en-US" baseline="0" dirty="0" smtClean="0"/>
          </a:p>
          <a:p>
            <a:pPr defTabSz="881390">
              <a:defRPr/>
            </a:pPr>
            <a:r>
              <a:rPr lang="en-US" baseline="0" dirty="0" smtClean="0"/>
              <a:t>As with the Baseline data section, keep in mind that the following examples represent the most common ways of addressing the essential elements of the Student Population section, however, they are not the only way of addressing them.</a:t>
            </a:r>
            <a:endParaRPr lang="en-US" dirty="0" smtClean="0"/>
          </a:p>
          <a:p>
            <a:endParaRPr lang="en-US" dirty="0"/>
          </a:p>
        </p:txBody>
      </p:sp>
      <p:sp>
        <p:nvSpPr>
          <p:cNvPr id="4" name="Slide Number Placeholder 3"/>
          <p:cNvSpPr>
            <a:spLocks noGrp="1"/>
          </p:cNvSpPr>
          <p:nvPr>
            <p:ph type="sldNum" sz="quarter" idx="10"/>
          </p:nvPr>
        </p:nvSpPr>
        <p:spPr/>
        <p:txBody>
          <a:bodyPr/>
          <a:lstStyle/>
          <a:p>
            <a:fld id="{4454207C-53D7-448E-A10F-445B7B085913}" type="slidenum">
              <a:rPr lang="en-US" smtClean="0"/>
              <a:t>23</a:t>
            </a:fld>
            <a:endParaRPr lang="en-US" dirty="0"/>
          </a:p>
        </p:txBody>
      </p:sp>
    </p:spTree>
    <p:extLst>
      <p:ext uri="{BB962C8B-B14F-4D97-AF65-F5344CB8AC3E}">
        <p14:creationId xmlns:p14="http://schemas.microsoft.com/office/powerpoint/2010/main" val="39239091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two element</a:t>
            </a:r>
            <a:r>
              <a:rPr lang="en-US" baseline="0" dirty="0" smtClean="0"/>
              <a:t>s can be met in a straightforward manner, by being sure to include a statement at the beginning of the Student population section that indicates the number of students included in the SLO, which should equal the number of students in the class, and by clarifying the grade level and course, indicated here as first-grade mathematics.</a:t>
            </a:r>
            <a:endParaRPr lang="en-US" dirty="0"/>
          </a:p>
        </p:txBody>
      </p:sp>
      <p:sp>
        <p:nvSpPr>
          <p:cNvPr id="4" name="Slide Number Placeholder 3"/>
          <p:cNvSpPr>
            <a:spLocks noGrp="1"/>
          </p:cNvSpPr>
          <p:nvPr>
            <p:ph type="sldNum" sz="quarter" idx="10"/>
          </p:nvPr>
        </p:nvSpPr>
        <p:spPr/>
        <p:txBody>
          <a:bodyPr/>
          <a:lstStyle/>
          <a:p>
            <a:fld id="{4454207C-53D7-448E-A10F-445B7B085913}" type="slidenum">
              <a:rPr lang="en-US" smtClean="0"/>
              <a:t>24</a:t>
            </a:fld>
            <a:endParaRPr lang="en-US" dirty="0"/>
          </a:p>
        </p:txBody>
      </p:sp>
    </p:spTree>
    <p:extLst>
      <p:ext uri="{BB962C8B-B14F-4D97-AF65-F5344CB8AC3E}">
        <p14:creationId xmlns:p14="http://schemas.microsoft.com/office/powerpoint/2010/main" val="42707989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specific information regarding which course and grade the SLO should address, consult Appendix D of the SLO Handbook, which provides detailed information around the SLO assessments you will be using.</a:t>
            </a:r>
          </a:p>
        </p:txBody>
      </p:sp>
      <p:sp>
        <p:nvSpPr>
          <p:cNvPr id="4" name="Slide Number Placeholder 3"/>
          <p:cNvSpPr>
            <a:spLocks noGrp="1"/>
          </p:cNvSpPr>
          <p:nvPr>
            <p:ph type="sldNum" sz="quarter" idx="10"/>
          </p:nvPr>
        </p:nvSpPr>
        <p:spPr/>
        <p:txBody>
          <a:bodyPr/>
          <a:lstStyle/>
          <a:p>
            <a:fld id="{4454207C-53D7-448E-A10F-445B7B085913}" type="slidenum">
              <a:rPr lang="en-US" smtClean="0"/>
              <a:t>25</a:t>
            </a:fld>
            <a:endParaRPr lang="en-US" dirty="0"/>
          </a:p>
        </p:txBody>
      </p:sp>
    </p:spTree>
    <p:extLst>
      <p:ext uri="{BB962C8B-B14F-4D97-AF65-F5344CB8AC3E}">
        <p14:creationId xmlns:p14="http://schemas.microsoft.com/office/powerpoint/2010/main" val="14889658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i="1" baseline="0" dirty="0" smtClean="0"/>
          </a:p>
          <a:p>
            <a:pPr defTabSz="914266">
              <a:defRPr/>
            </a:pPr>
            <a:r>
              <a:rPr lang="en-US" baseline="0" dirty="0" smtClean="0"/>
              <a:t>The CMSD teaching framework stresses understanding student backgrounds, in order to contextualize instruction appropriately, set appropriate instructional outcomes, help manage behavior, and communicate with families more meaningfully. </a:t>
            </a:r>
            <a:r>
              <a:rPr lang="en-US" dirty="0" smtClean="0"/>
              <a:t>The third</a:t>
            </a:r>
            <a:r>
              <a:rPr lang="en-US" baseline="0" dirty="0" smtClean="0"/>
              <a:t> essential element of the Student Population component is for teachers to describe this background information, known as “contextual factors”, at the individual student level, including any factors that may affect student growth.    After describing the factors here, the SLO developer should then incorporate them into the rationale section in a discussion of how they justify either maintaining or adjusting the district-provided growth targets.  </a:t>
            </a:r>
          </a:p>
          <a:p>
            <a:r>
              <a:rPr lang="en-US" baseline="0" dirty="0" smtClean="0"/>
              <a:t/>
            </a:r>
            <a:br>
              <a:rPr lang="en-US" baseline="0" dirty="0" smtClean="0"/>
            </a:br>
            <a:r>
              <a:rPr lang="en-US" baseline="0" dirty="0" smtClean="0"/>
              <a:t>***LASER***</a:t>
            </a:r>
          </a:p>
          <a:p>
            <a:r>
              <a:rPr lang="en-US" baseline="0" dirty="0" smtClean="0"/>
              <a:t>The sample SLO describes various kinds of contextual factors including special behavior plans, the diagnosis of ADHD, issues around students’ vision, and chronic absences.  While it is acceptable to describe absences in the Student Population section, absences should not be used to justify target adjustments in the rationale section unless they are connected to other allowable contextual factors***</a:t>
            </a:r>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454207C-53D7-448E-A10F-445B7B085913}" type="slidenum">
              <a:rPr lang="en-US" smtClean="0"/>
              <a:t>26</a:t>
            </a:fld>
            <a:endParaRPr lang="en-US" dirty="0"/>
          </a:p>
        </p:txBody>
      </p:sp>
    </p:spTree>
    <p:extLst>
      <p:ext uri="{BB962C8B-B14F-4D97-AF65-F5344CB8AC3E}">
        <p14:creationId xmlns:p14="http://schemas.microsoft.com/office/powerpoint/2010/main" val="42423747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allowable contextual factors</a:t>
            </a:r>
            <a:r>
              <a:rPr lang="en-US" baseline="0" dirty="0" smtClean="0"/>
              <a:t> </a:t>
            </a:r>
            <a:r>
              <a:rPr lang="en-US" dirty="0" smtClean="0"/>
              <a:t>fall into one of the following five categories:</a:t>
            </a:r>
            <a:r>
              <a:rPr lang="en-US" baseline="0" dirty="0" smtClean="0"/>
              <a:t>  special education status, English language learner status, being identified as gifted and talented, out-of-school factors or conditions for learning.  See the </a:t>
            </a:r>
            <a:r>
              <a:rPr lang="en-US" i="1" baseline="0" dirty="0" smtClean="0"/>
              <a:t>Guidance on Adjustments to Growth Targets </a:t>
            </a:r>
            <a:r>
              <a:rPr lang="en-US" i="0" baseline="0" dirty="0" smtClean="0"/>
              <a:t>guidance at the TDES student growth measures portal for an in depth discussion of these categories of contextual factors.</a:t>
            </a:r>
            <a:endParaRPr lang="en-US" dirty="0" smtClean="0"/>
          </a:p>
          <a:p>
            <a:endParaRPr lang="en-US" i="1" baseline="0" dirty="0" smtClean="0"/>
          </a:p>
          <a:p>
            <a:endParaRPr lang="en-US" dirty="0"/>
          </a:p>
        </p:txBody>
      </p:sp>
      <p:sp>
        <p:nvSpPr>
          <p:cNvPr id="4" name="Slide Number Placeholder 3"/>
          <p:cNvSpPr>
            <a:spLocks noGrp="1"/>
          </p:cNvSpPr>
          <p:nvPr>
            <p:ph type="sldNum" sz="quarter" idx="10"/>
          </p:nvPr>
        </p:nvSpPr>
        <p:spPr/>
        <p:txBody>
          <a:bodyPr/>
          <a:lstStyle/>
          <a:p>
            <a:fld id="{4454207C-53D7-448E-A10F-445B7B085913}" type="slidenum">
              <a:rPr lang="en-US" smtClean="0"/>
              <a:t>27</a:t>
            </a:fld>
            <a:endParaRPr lang="en-US" dirty="0"/>
          </a:p>
        </p:txBody>
      </p:sp>
    </p:spTree>
    <p:extLst>
      <p:ext uri="{BB962C8B-B14F-4D97-AF65-F5344CB8AC3E}">
        <p14:creationId xmlns:p14="http://schemas.microsoft.com/office/powerpoint/2010/main" val="19469320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fourth</a:t>
            </a:r>
            <a:r>
              <a:rPr lang="en-US" baseline="0" dirty="0" smtClean="0"/>
              <a:t> essential element of the Student Population section is that it is written in a professional manner that respects students’ privacy.  It is not appropriate to use students’ names in the Student Population section—teachers should therefore provide the count of students who have certain backgrounds.  </a:t>
            </a:r>
          </a:p>
          <a:p>
            <a:endParaRPr lang="en-US" baseline="0" dirty="0" smtClean="0"/>
          </a:p>
          <a:p>
            <a:r>
              <a:rPr lang="en-US" baseline="0" dirty="0" smtClean="0"/>
              <a:t>The fifth essential element is that the SLO does not include any subgroups.  Remember that your SLO must include all students in your class regardless of their backgrounds.  </a:t>
            </a:r>
          </a:p>
        </p:txBody>
      </p:sp>
      <p:sp>
        <p:nvSpPr>
          <p:cNvPr id="4" name="Slide Number Placeholder 3"/>
          <p:cNvSpPr>
            <a:spLocks noGrp="1"/>
          </p:cNvSpPr>
          <p:nvPr>
            <p:ph type="sldNum" sz="quarter" idx="10"/>
          </p:nvPr>
        </p:nvSpPr>
        <p:spPr/>
        <p:txBody>
          <a:bodyPr/>
          <a:lstStyle/>
          <a:p>
            <a:fld id="{4454207C-53D7-448E-A10F-445B7B085913}" type="slidenum">
              <a:rPr lang="en-US" smtClean="0"/>
              <a:t>28</a:t>
            </a:fld>
            <a:endParaRPr lang="en-US" dirty="0"/>
          </a:p>
        </p:txBody>
      </p:sp>
    </p:spTree>
    <p:extLst>
      <p:ext uri="{BB962C8B-B14F-4D97-AF65-F5344CB8AC3E}">
        <p14:creationId xmlns:p14="http://schemas.microsoft.com/office/powerpoint/2010/main" val="3363614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now </a:t>
            </a:r>
            <a:r>
              <a:rPr lang="en-US" baseline="0" dirty="0" smtClean="0"/>
              <a:t>review the 3 components of the SLO that are district-provided only briefly, since teachers do not develop these sections nor to reviewers evaluate them.  Nevertheless, it is important for educators to read these sections, incorporate their content into their work, and understand their essential elements.  </a:t>
            </a:r>
            <a:endParaRPr lang="en-US" dirty="0" smtClean="0"/>
          </a:p>
          <a:p>
            <a:endParaRPr lang="en-US" dirty="0" smtClean="0"/>
          </a:p>
          <a:p>
            <a:r>
              <a:rPr lang="en-US" dirty="0" smtClean="0"/>
              <a:t>The first component provided</a:t>
            </a:r>
            <a:r>
              <a:rPr lang="en-US" baseline="0" dirty="0" smtClean="0"/>
              <a:t> by the district </a:t>
            </a:r>
            <a:r>
              <a:rPr lang="en-US" dirty="0" smtClean="0"/>
              <a:t>is</a:t>
            </a:r>
            <a:r>
              <a:rPr lang="en-US" baseline="0" dirty="0" smtClean="0"/>
              <a:t> the interval of instruction.  The interval of instruction simply clarifies the length of the course, that is, the duration across which student growth will be measured.  In our sample SLO, student growth will measured by assessments administered in </a:t>
            </a:r>
            <a:r>
              <a:rPr lang="en-US" baseline="0" dirty="0" err="1" smtClean="0"/>
              <a:t>october</a:t>
            </a:r>
            <a:r>
              <a:rPr lang="en-US" baseline="0" dirty="0" smtClean="0"/>
              <a:t> 2013 and April of 2014.</a:t>
            </a:r>
            <a:endParaRPr lang="en-US" dirty="0"/>
          </a:p>
        </p:txBody>
      </p:sp>
      <p:sp>
        <p:nvSpPr>
          <p:cNvPr id="4" name="Slide Number Placeholder 3"/>
          <p:cNvSpPr>
            <a:spLocks noGrp="1"/>
          </p:cNvSpPr>
          <p:nvPr>
            <p:ph type="sldNum" sz="quarter" idx="10"/>
          </p:nvPr>
        </p:nvSpPr>
        <p:spPr/>
        <p:txBody>
          <a:bodyPr/>
          <a:lstStyle/>
          <a:p>
            <a:fld id="{4454207C-53D7-448E-A10F-445B7B085913}" type="slidenum">
              <a:rPr lang="en-US" smtClean="0"/>
              <a:t>29</a:t>
            </a:fld>
            <a:endParaRPr lang="en-US" dirty="0"/>
          </a:p>
        </p:txBody>
      </p:sp>
    </p:spTree>
    <p:extLst>
      <p:ext uri="{BB962C8B-B14F-4D97-AF65-F5344CB8AC3E}">
        <p14:creationId xmlns:p14="http://schemas.microsoft.com/office/powerpoint/2010/main" val="3716755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Specifically, for the Baseline and Trend Data component, common issues included the lack of a summary of the overall preassessment results, no identification of student performance groups according to these preassessment results and no discussion of the student strengths and weaknesses based on preassessment results and other data.</a:t>
            </a:r>
          </a:p>
          <a:p>
            <a:endParaRPr lang="en-US" baseline="0" dirty="0" smtClean="0"/>
          </a:p>
          <a:p>
            <a:r>
              <a:rPr lang="en-US" baseline="0" dirty="0" smtClean="0"/>
              <a:t>For the rationale for growth targets component, SLOs often failed to provide a strong link between the final SLO targets and the contextual factors that are supposed to be the basis of target adjustments, such as information student disabilities and English language learner status.  Additionally, targets were commonly adjusted downward from the initial district-provided target by amounts that were not supported in the rationale.  </a:t>
            </a:r>
            <a:endParaRPr lang="en-US" dirty="0"/>
          </a:p>
        </p:txBody>
      </p:sp>
      <p:sp>
        <p:nvSpPr>
          <p:cNvPr id="4" name="Slide Number Placeholder 3"/>
          <p:cNvSpPr>
            <a:spLocks noGrp="1"/>
          </p:cNvSpPr>
          <p:nvPr>
            <p:ph type="sldNum" sz="quarter" idx="10"/>
          </p:nvPr>
        </p:nvSpPr>
        <p:spPr/>
        <p:txBody>
          <a:bodyPr/>
          <a:lstStyle/>
          <a:p>
            <a:fld id="{4454207C-53D7-448E-A10F-445B7B085913}" type="slidenum">
              <a:rPr lang="en-US" smtClean="0"/>
              <a:t>3</a:t>
            </a:fld>
            <a:endParaRPr lang="en-US" dirty="0"/>
          </a:p>
        </p:txBody>
      </p:sp>
    </p:spTree>
    <p:extLst>
      <p:ext uri="{BB962C8B-B14F-4D97-AF65-F5344CB8AC3E}">
        <p14:creationId xmlns:p14="http://schemas.microsoft.com/office/powerpoint/2010/main" val="41376836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Standards</a:t>
            </a:r>
            <a:r>
              <a:rPr lang="en-US" baseline="0" dirty="0" smtClean="0"/>
              <a:t> and content component is also populated by the district.  </a:t>
            </a:r>
          </a:p>
          <a:p>
            <a:endParaRPr lang="en-US" baseline="0" dirty="0" smtClean="0"/>
          </a:p>
          <a:p>
            <a:r>
              <a:rPr lang="en-US" baseline="0" dirty="0" smtClean="0"/>
              <a:t>It is essential that this component :</a:t>
            </a:r>
          </a:p>
          <a:p>
            <a:endParaRPr lang="en-US" baseline="0" dirty="0" smtClean="0"/>
          </a:p>
          <a:p>
            <a:r>
              <a:rPr lang="en-US" dirty="0" smtClean="0"/>
              <a:t>**Represents the big ideas or domains of the content taught during the interval of instruction</a:t>
            </a:r>
            <a:r>
              <a:rPr lang="en-US" baseline="0" dirty="0" smtClean="0"/>
              <a:t> and that it</a:t>
            </a:r>
            <a:endParaRPr lang="en-US" dirty="0" smtClean="0"/>
          </a:p>
          <a:p>
            <a:pPr lvl="0"/>
            <a:r>
              <a:rPr lang="en-US" dirty="0" smtClean="0"/>
              <a:t>**Specifies how the SLO will address applicable standards from the  (1) Common Core State Standards, (2) Ohio Academic Content Standards, or (3) national standards put forth by educational organizations.</a:t>
            </a:r>
          </a:p>
          <a:p>
            <a:endParaRPr lang="en-US" dirty="0"/>
          </a:p>
        </p:txBody>
      </p:sp>
      <p:sp>
        <p:nvSpPr>
          <p:cNvPr id="4" name="Slide Number Placeholder 3"/>
          <p:cNvSpPr>
            <a:spLocks noGrp="1"/>
          </p:cNvSpPr>
          <p:nvPr>
            <p:ph type="sldNum" sz="quarter" idx="10"/>
          </p:nvPr>
        </p:nvSpPr>
        <p:spPr/>
        <p:txBody>
          <a:bodyPr/>
          <a:lstStyle/>
          <a:p>
            <a:fld id="{4454207C-53D7-448E-A10F-445B7B085913}" type="slidenum">
              <a:rPr lang="en-US" smtClean="0"/>
              <a:t>30</a:t>
            </a:fld>
            <a:endParaRPr lang="en-US" dirty="0"/>
          </a:p>
        </p:txBody>
      </p:sp>
    </p:spTree>
    <p:extLst>
      <p:ext uri="{BB962C8B-B14F-4D97-AF65-F5344CB8AC3E}">
        <p14:creationId xmlns:p14="http://schemas.microsoft.com/office/powerpoint/2010/main" val="23898771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In our sample SLO, the big idea of the content is represented by an overall statement</a:t>
            </a:r>
            <a:r>
              <a:rPr lang="en-US" baseline="0" dirty="0" smtClean="0">
                <a:solidFill>
                  <a:srgbClr val="FF0000"/>
                </a:solidFill>
              </a:rPr>
              <a:t> of intent of the learning that the teacher wants students to achieve over the course.</a:t>
            </a:r>
            <a:endParaRPr lang="en-US" dirty="0"/>
          </a:p>
        </p:txBody>
      </p:sp>
      <p:sp>
        <p:nvSpPr>
          <p:cNvPr id="4" name="Slide Number Placeholder 3"/>
          <p:cNvSpPr>
            <a:spLocks noGrp="1"/>
          </p:cNvSpPr>
          <p:nvPr>
            <p:ph type="sldNum" sz="quarter" idx="10"/>
          </p:nvPr>
        </p:nvSpPr>
        <p:spPr/>
        <p:txBody>
          <a:bodyPr/>
          <a:lstStyle/>
          <a:p>
            <a:fld id="{4454207C-53D7-448E-A10F-445B7B085913}" type="slidenum">
              <a:rPr lang="en-US" smtClean="0"/>
              <a:t>31</a:t>
            </a:fld>
            <a:endParaRPr lang="en-US" dirty="0"/>
          </a:p>
        </p:txBody>
      </p:sp>
    </p:spTree>
    <p:extLst>
      <p:ext uri="{BB962C8B-B14F-4D97-AF65-F5344CB8AC3E}">
        <p14:creationId xmlns:p14="http://schemas.microsoft.com/office/powerpoint/2010/main" val="32972119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essential element is that the SLO</a:t>
            </a:r>
            <a:r>
              <a:rPr lang="en-US" baseline="0" dirty="0" smtClean="0"/>
              <a:t> then breaks the big content idea down into the specific academic standards.  Here we see that the teacher has itemized math standards that are captured in the big idea.  While teachers do not provide the information for this section of the SLO, it is very important that they are familiar with it so that they can align their instruction with the indicated standards.  </a:t>
            </a:r>
            <a:endParaRPr lang="en-US" dirty="0"/>
          </a:p>
        </p:txBody>
      </p:sp>
      <p:sp>
        <p:nvSpPr>
          <p:cNvPr id="4" name="Slide Number Placeholder 3"/>
          <p:cNvSpPr>
            <a:spLocks noGrp="1"/>
          </p:cNvSpPr>
          <p:nvPr>
            <p:ph type="sldNum" sz="quarter" idx="10"/>
          </p:nvPr>
        </p:nvSpPr>
        <p:spPr/>
        <p:txBody>
          <a:bodyPr/>
          <a:lstStyle/>
          <a:p>
            <a:fld id="{4454207C-53D7-448E-A10F-445B7B085913}" type="slidenum">
              <a:rPr lang="en-US" smtClean="0"/>
              <a:t>32</a:t>
            </a:fld>
            <a:endParaRPr lang="en-US" dirty="0"/>
          </a:p>
        </p:txBody>
      </p:sp>
    </p:spTree>
    <p:extLst>
      <p:ext uri="{BB962C8B-B14F-4D97-AF65-F5344CB8AC3E}">
        <p14:creationId xmlns:p14="http://schemas.microsoft.com/office/powerpoint/2010/main" val="2354585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Assessment component of the SLO very briefly states which assessments are used, however, the assessments themselves should demonstrate the 4 essential elements itemized here.  </a:t>
            </a:r>
          </a:p>
          <a:p>
            <a:endParaRPr lang="en-US" baseline="0" dirty="0" smtClean="0"/>
          </a:p>
          <a:p>
            <a:r>
              <a:rPr lang="en-US" baseline="0" dirty="0" smtClean="0"/>
              <a:t>The first two elements are worth noting:  </a:t>
            </a:r>
          </a:p>
          <a:p>
            <a:pPr lvl="0"/>
            <a:r>
              <a:rPr lang="en-US" baseline="0" dirty="0" smtClean="0"/>
              <a:t>**First, it is essential that the assessments </a:t>
            </a:r>
            <a:r>
              <a:rPr lang="en-US" dirty="0"/>
              <a:t>measure course content effectively and student learning reliably, as intended.</a:t>
            </a:r>
          </a:p>
          <a:p>
            <a:pPr lvl="0"/>
            <a:r>
              <a:rPr lang="en-US" dirty="0"/>
              <a:t>As noted previously, appendix D identifies assessments that meet this criteria for each grade and course.</a:t>
            </a:r>
          </a:p>
          <a:p>
            <a:pPr lvl="0"/>
            <a:endParaRPr lang="en-US" dirty="0"/>
          </a:p>
          <a:p>
            <a:pPr lvl="0"/>
            <a:r>
              <a:rPr lang="en-US" dirty="0"/>
              <a:t>**secondly, the assessment should include measures with sufficient stretch so that all students may demonstrate learning or otherwise identify supplemental assessments to cover all ability levels in the course.  In other words, the assessment should include questions of varying difficulty level that allow both higher- and lower-performing students to demonstrate growth.</a:t>
            </a:r>
          </a:p>
          <a:p>
            <a:pPr lvl="0"/>
            <a:endParaRPr lang="en-US" dirty="0"/>
          </a:p>
          <a:p>
            <a:pPr lvl="0"/>
            <a:r>
              <a:rPr lang="en-US" dirty="0"/>
              <a:t>**Provides a plan to combine assessments if multiple summative assessments are used.</a:t>
            </a:r>
          </a:p>
          <a:p>
            <a:pPr lvl="0"/>
            <a:r>
              <a:rPr lang="en-US" dirty="0"/>
              <a:t>**Follows state guidelines for appropriate assessments.</a:t>
            </a:r>
          </a:p>
          <a:p>
            <a:endParaRPr lang="en-US" baseline="0" dirty="0" smtClean="0"/>
          </a:p>
        </p:txBody>
      </p:sp>
      <p:sp>
        <p:nvSpPr>
          <p:cNvPr id="4" name="Slide Number Placeholder 3"/>
          <p:cNvSpPr>
            <a:spLocks noGrp="1"/>
          </p:cNvSpPr>
          <p:nvPr>
            <p:ph type="sldNum" sz="quarter" idx="10"/>
          </p:nvPr>
        </p:nvSpPr>
        <p:spPr/>
        <p:txBody>
          <a:bodyPr/>
          <a:lstStyle/>
          <a:p>
            <a:fld id="{4454207C-53D7-448E-A10F-445B7B085913}" type="slidenum">
              <a:rPr lang="en-US" smtClean="0"/>
              <a:t>33</a:t>
            </a:fld>
            <a:endParaRPr lang="en-US" dirty="0"/>
          </a:p>
        </p:txBody>
      </p:sp>
    </p:spTree>
    <p:extLst>
      <p:ext uri="{BB962C8B-B14F-4D97-AF65-F5344CB8AC3E}">
        <p14:creationId xmlns:p14="http://schemas.microsoft.com/office/powerpoint/2010/main" val="23663091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now return to the teacher-completed</a:t>
            </a:r>
            <a:r>
              <a:rPr lang="en-US" baseline="0" dirty="0" smtClean="0"/>
              <a:t> components of the SLO.  The district does provide initial growth targets based on preassessment scores in the SLO template, however, teachers are expected to review these targets and use the contextual information they provided in the student population component to determine whether targets should be maintained at the district-set level or adjusted.  </a:t>
            </a:r>
          </a:p>
          <a:p>
            <a:endParaRPr lang="en-US" baseline="0" dirty="0" smtClean="0"/>
          </a:p>
          <a:p>
            <a:r>
              <a:rPr lang="en-US" baseline="0" dirty="0" smtClean="0"/>
              <a:t>It is essential, first, that all students in the course have a growth target.  </a:t>
            </a:r>
          </a:p>
          <a:p>
            <a:pPr lvl="0"/>
            <a:r>
              <a:rPr lang="en-US" dirty="0" smtClean="0"/>
              <a:t>Second, the SLO should</a:t>
            </a:r>
            <a:r>
              <a:rPr lang="en-US" baseline="0" dirty="0" smtClean="0"/>
              <a:t> a</a:t>
            </a:r>
            <a:r>
              <a:rPr lang="en-US" dirty="0" smtClean="0"/>
              <a:t>djust</a:t>
            </a:r>
            <a:r>
              <a:rPr lang="en-US" baseline="0" dirty="0" smtClean="0"/>
              <a:t> </a:t>
            </a:r>
            <a:r>
              <a:rPr lang="en-US" dirty="0" smtClean="0"/>
              <a:t>targets only for students for whom contextual factors are also</a:t>
            </a:r>
            <a:br>
              <a:rPr lang="en-US" dirty="0" smtClean="0"/>
            </a:br>
            <a:r>
              <a:rPr lang="en-US" dirty="0" smtClean="0"/>
              <a:t>present,</a:t>
            </a:r>
            <a:r>
              <a:rPr lang="en-US" baseline="0" dirty="0" smtClean="0"/>
              <a:t> as described in the Student Population and Rationale components.  </a:t>
            </a:r>
            <a:endParaRPr lang="en-US" dirty="0" smtClean="0"/>
          </a:p>
          <a:p>
            <a:pPr lvl="0"/>
            <a:r>
              <a:rPr lang="en-US" dirty="0" smtClean="0"/>
              <a:t>Third , targets</a:t>
            </a:r>
            <a:r>
              <a:rPr lang="en-US" baseline="0" dirty="0" smtClean="0"/>
              <a:t> should be developmentally appropriate.  </a:t>
            </a:r>
            <a:endParaRPr lang="en-US" dirty="0" smtClean="0"/>
          </a:p>
          <a:p>
            <a:pPr lvl="0"/>
            <a:r>
              <a:rPr lang="en-US" dirty="0" smtClean="0"/>
              <a:t>Finally</a:t>
            </a:r>
            <a:r>
              <a:rPr lang="en-US" baseline="0" dirty="0" smtClean="0"/>
              <a:t>, the targets should be a</a:t>
            </a:r>
            <a:r>
              <a:rPr lang="en-US" dirty="0" smtClean="0"/>
              <a:t>mbitious yet attainable.</a:t>
            </a:r>
          </a:p>
          <a:p>
            <a:endParaRPr lang="en-US" baseline="0" dirty="0" smtClean="0"/>
          </a:p>
        </p:txBody>
      </p:sp>
      <p:sp>
        <p:nvSpPr>
          <p:cNvPr id="4" name="Slide Number Placeholder 3"/>
          <p:cNvSpPr>
            <a:spLocks noGrp="1"/>
          </p:cNvSpPr>
          <p:nvPr>
            <p:ph type="sldNum" sz="quarter" idx="10"/>
          </p:nvPr>
        </p:nvSpPr>
        <p:spPr/>
        <p:txBody>
          <a:bodyPr/>
          <a:lstStyle/>
          <a:p>
            <a:fld id="{4454207C-53D7-448E-A10F-445B7B085913}" type="slidenum">
              <a:rPr lang="en-US" smtClean="0"/>
              <a:t>34</a:t>
            </a:fld>
            <a:endParaRPr lang="en-US" dirty="0"/>
          </a:p>
        </p:txBody>
      </p:sp>
    </p:spTree>
    <p:extLst>
      <p:ext uri="{BB962C8B-B14F-4D97-AF65-F5344CB8AC3E}">
        <p14:creationId xmlns:p14="http://schemas.microsoft.com/office/powerpoint/2010/main" val="40488412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essential element</a:t>
            </a:r>
            <a:r>
              <a:rPr lang="en-US" baseline="0" dirty="0" smtClean="0"/>
              <a:t> ensures that all of the students enrolled in the class at the time the SLO is developed receive a target.  One easy way to ensure this is to count the number of targets provided and compare them to the number of students in the class as identified in the Student Population section.  Any student who took the preassessment identified in the SLO must receive a target, regardless of which teacher administered the preassessment.  </a:t>
            </a:r>
          </a:p>
        </p:txBody>
      </p:sp>
      <p:sp>
        <p:nvSpPr>
          <p:cNvPr id="4" name="Slide Number Placeholder 3"/>
          <p:cNvSpPr>
            <a:spLocks noGrp="1"/>
          </p:cNvSpPr>
          <p:nvPr>
            <p:ph type="sldNum" sz="quarter" idx="10"/>
          </p:nvPr>
        </p:nvSpPr>
        <p:spPr/>
        <p:txBody>
          <a:bodyPr/>
          <a:lstStyle/>
          <a:p>
            <a:fld id="{4454207C-53D7-448E-A10F-445B7B085913}" type="slidenum">
              <a:rPr lang="en-US" smtClean="0"/>
              <a:t>35</a:t>
            </a:fld>
            <a:endParaRPr lang="en-US" dirty="0"/>
          </a:p>
        </p:txBody>
      </p:sp>
    </p:spTree>
    <p:extLst>
      <p:ext uri="{BB962C8B-B14F-4D97-AF65-F5344CB8AC3E}">
        <p14:creationId xmlns:p14="http://schemas.microsoft.com/office/powerpoint/2010/main" val="3082404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essential element is that target adjustments are made only for those students who also have a</a:t>
            </a:r>
            <a:r>
              <a:rPr lang="en-US" baseline="0" dirty="0" smtClean="0"/>
              <a:t>llowable contextual factors, as identified in the </a:t>
            </a:r>
            <a:r>
              <a:rPr lang="en-US" i="1" baseline="0" dirty="0" smtClean="0"/>
              <a:t>Guidance on Adjustments to Growth Targets</a:t>
            </a:r>
            <a:r>
              <a:rPr lang="en-US" baseline="0" dirty="0" smtClean="0"/>
              <a:t>. </a:t>
            </a:r>
          </a:p>
          <a:p>
            <a:endParaRPr lang="en-US" baseline="0" dirty="0" smtClean="0"/>
          </a:p>
          <a:p>
            <a:r>
              <a:rPr lang="en-US" baseline="0" dirty="0" smtClean="0"/>
              <a:t>For example, we see in the adjusted target column in SLO sample 1 that the teacher has adjusted 4 of the original district targets downward, anywhere from 2 to 5 points.  The reviewer should review the contextual factors in the Student Population and Rationale sections for each of the students with adjustments and ensure that the factors used to justify these adjustments are allowable as discussed in the Guidance on Adjustments to Growth Targets.  </a:t>
            </a:r>
          </a:p>
        </p:txBody>
      </p:sp>
      <p:sp>
        <p:nvSpPr>
          <p:cNvPr id="4" name="Slide Number Placeholder 3"/>
          <p:cNvSpPr>
            <a:spLocks noGrp="1"/>
          </p:cNvSpPr>
          <p:nvPr>
            <p:ph type="sldNum" sz="quarter" idx="10"/>
          </p:nvPr>
        </p:nvSpPr>
        <p:spPr/>
        <p:txBody>
          <a:bodyPr/>
          <a:lstStyle/>
          <a:p>
            <a:fld id="{4454207C-53D7-448E-A10F-445B7B085913}" type="slidenum">
              <a:rPr lang="en-US" smtClean="0"/>
              <a:t>36</a:t>
            </a:fld>
            <a:endParaRPr lang="en-US" dirty="0"/>
          </a:p>
        </p:txBody>
      </p:sp>
    </p:spTree>
    <p:extLst>
      <p:ext uri="{BB962C8B-B14F-4D97-AF65-F5344CB8AC3E}">
        <p14:creationId xmlns:p14="http://schemas.microsoft.com/office/powerpoint/2010/main" val="19288561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Remember that the Guidance lists five categories of contextual factors that may be used to adjust targets. </a:t>
            </a:r>
          </a:p>
          <a:p>
            <a:endParaRPr lang="en-US" baseline="0" dirty="0" smtClean="0"/>
          </a:p>
        </p:txBody>
      </p:sp>
      <p:sp>
        <p:nvSpPr>
          <p:cNvPr id="4" name="Slide Number Placeholder 3"/>
          <p:cNvSpPr>
            <a:spLocks noGrp="1"/>
          </p:cNvSpPr>
          <p:nvPr>
            <p:ph type="sldNum" sz="quarter" idx="10"/>
          </p:nvPr>
        </p:nvSpPr>
        <p:spPr/>
        <p:txBody>
          <a:bodyPr/>
          <a:lstStyle/>
          <a:p>
            <a:fld id="{4454207C-53D7-448E-A10F-445B7B085913}" type="slidenum">
              <a:rPr lang="en-US" smtClean="0"/>
              <a:t>37</a:t>
            </a:fld>
            <a:endParaRPr lang="en-US" dirty="0"/>
          </a:p>
        </p:txBody>
      </p:sp>
    </p:spTree>
    <p:extLst>
      <p:ext uri="{BB962C8B-B14F-4D97-AF65-F5344CB8AC3E}">
        <p14:creationId xmlns:p14="http://schemas.microsoft.com/office/powerpoint/2010/main" val="19469320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the second essential element</a:t>
            </a:r>
            <a:r>
              <a:rPr lang="en-US" baseline="0" dirty="0" smtClean="0"/>
              <a:t> refers to the </a:t>
            </a:r>
            <a:r>
              <a:rPr lang="en-US" i="1" baseline="0" dirty="0" smtClean="0"/>
              <a:t>reason</a:t>
            </a:r>
            <a:r>
              <a:rPr lang="en-US" baseline="0" dirty="0" smtClean="0"/>
              <a:t> that targets are adjusted, the third and fourth</a:t>
            </a:r>
            <a:r>
              <a:rPr lang="en-US" dirty="0" smtClean="0"/>
              <a:t> </a:t>
            </a:r>
            <a:r>
              <a:rPr lang="en-US" baseline="0" dirty="0" smtClean="0"/>
              <a:t>essential elements</a:t>
            </a:r>
            <a:r>
              <a:rPr lang="en-US" baseline="0" dirty="0" smtClean="0">
                <a:solidFill>
                  <a:srgbClr val="FF0000"/>
                </a:solidFill>
              </a:rPr>
              <a:t> </a:t>
            </a:r>
            <a:r>
              <a:rPr lang="en-US" baseline="0" dirty="0" smtClean="0"/>
              <a:t>refer to the </a:t>
            </a:r>
            <a:r>
              <a:rPr lang="en-US" i="1" baseline="0" dirty="0" smtClean="0"/>
              <a:t>amount</a:t>
            </a:r>
            <a:r>
              <a:rPr lang="en-US" baseline="0" dirty="0" smtClean="0"/>
              <a:t> that the targets are adjusted by—otherwise known as the magnitude of the adjustment. The magnitude of adjustment should be both developmentally appropriate for students and provide an ambitious but attainable target. </a:t>
            </a:r>
          </a:p>
          <a:p>
            <a:endParaRPr lang="en-US" baseline="0" dirty="0" smtClean="0"/>
          </a:p>
          <a:p>
            <a:r>
              <a:rPr lang="en-US" baseline="0" dirty="0" smtClean="0"/>
              <a:t>To support this determination, teachers and reviewers should refer to the assessment-specific guidance identified at the beginning of this module. This guidance provides a range of growth that most students who scored a given preassessment score achieved. </a:t>
            </a:r>
          </a:p>
          <a:p>
            <a:r>
              <a:rPr lang="en-US" dirty="0" smtClean="0"/>
              <a:t>***LASER***</a:t>
            </a:r>
          </a:p>
          <a:p>
            <a:r>
              <a:rPr lang="en-US" baseline="0" dirty="0" smtClean="0"/>
              <a:t>In the table provided here </a:t>
            </a:r>
            <a:r>
              <a:rPr lang="en-US" i="1" baseline="0" dirty="0" smtClean="0"/>
              <a:t>taken</a:t>
            </a:r>
            <a:r>
              <a:rPr lang="en-US" baseline="0" dirty="0" smtClean="0"/>
              <a:t> from that guidance, we see first that, for any student scoring between 172 and 178 on their preassessment, an initial target has been set by the district at growth of 17 points.  This target is the average growth of other students with the same preassessment scores in previous years of testing. We also see in the last column that most students scored within three points above or below that average growth.  In other words, most students grew between 14 and 20 points, which would be an generally acceptable range of adjustments, assuming the teacher provides an appropriate rationale.  </a:t>
            </a:r>
          </a:p>
          <a:p>
            <a:endParaRPr lang="en-US" baseline="0" dirty="0" smtClean="0"/>
          </a:p>
          <a:p>
            <a:r>
              <a:rPr lang="en-US" baseline="0" dirty="0" smtClean="0"/>
              <a:t>The teacher and reviewer need to consider this information carefully when developing and reviewing the SLO.   In general, targets should not </a:t>
            </a:r>
            <a:r>
              <a:rPr lang="en-US" i="1" baseline="0" dirty="0" smtClean="0"/>
              <a:t>automatically</a:t>
            </a:r>
            <a:r>
              <a:rPr lang="en-US" baseline="0" dirty="0" smtClean="0"/>
              <a:t> be adjusted by the full amount allowed by this range.   Adjustments should vary according to how impactful different contextual factors may be on student growth.</a:t>
            </a:r>
            <a:endParaRPr lang="en-US" dirty="0"/>
          </a:p>
        </p:txBody>
      </p:sp>
      <p:sp>
        <p:nvSpPr>
          <p:cNvPr id="4" name="Slide Number Placeholder 3"/>
          <p:cNvSpPr>
            <a:spLocks noGrp="1"/>
          </p:cNvSpPr>
          <p:nvPr>
            <p:ph type="sldNum" sz="quarter" idx="10"/>
          </p:nvPr>
        </p:nvSpPr>
        <p:spPr/>
        <p:txBody>
          <a:bodyPr/>
          <a:lstStyle/>
          <a:p>
            <a:fld id="{4454207C-53D7-448E-A10F-445B7B085913}" type="slidenum">
              <a:rPr lang="en-US" smtClean="0"/>
              <a:t>38</a:t>
            </a:fld>
            <a:endParaRPr lang="en-US" dirty="0"/>
          </a:p>
        </p:txBody>
      </p:sp>
    </p:spTree>
    <p:extLst>
      <p:ext uri="{BB962C8B-B14F-4D97-AF65-F5344CB8AC3E}">
        <p14:creationId xmlns:p14="http://schemas.microsoft.com/office/powerpoint/2010/main" val="19469320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Rationale section</a:t>
            </a:r>
            <a:r>
              <a:rPr lang="en-US" baseline="0" dirty="0" smtClean="0"/>
              <a:t> </a:t>
            </a:r>
            <a:r>
              <a:rPr lang="en-US" dirty="0" smtClean="0"/>
              <a:t>should</a:t>
            </a:r>
            <a:r>
              <a:rPr lang="en-US" baseline="0" dirty="0" smtClean="0"/>
              <a:t> link contextual factors to target adjustments in an appropriate manner, as outlined in four essential elements.</a:t>
            </a:r>
          </a:p>
          <a:p>
            <a:endParaRPr lang="en-US" baseline="0" dirty="0" smtClean="0"/>
          </a:p>
          <a:p>
            <a:r>
              <a:rPr lang="en-US" baseline="0" dirty="0" smtClean="0"/>
              <a:t>First, the rationale should provide </a:t>
            </a:r>
            <a:r>
              <a:rPr lang="en-US" dirty="0" smtClean="0"/>
              <a:t>justification for both </a:t>
            </a:r>
            <a:r>
              <a:rPr lang="en-US" i="1" dirty="0" smtClean="0"/>
              <a:t>maintaining</a:t>
            </a:r>
            <a:r>
              <a:rPr lang="en-US" dirty="0" smtClean="0"/>
              <a:t> and adjusting targets for </a:t>
            </a:r>
            <a:r>
              <a:rPr lang="en-US" i="1" dirty="0" smtClean="0"/>
              <a:t>all </a:t>
            </a:r>
            <a:r>
              <a:rPr lang="en-US" dirty="0" smtClean="0"/>
              <a:t>students with contextual factors.</a:t>
            </a:r>
          </a:p>
          <a:p>
            <a:pPr lvl="0"/>
            <a:r>
              <a:rPr lang="en-US" dirty="0" smtClean="0"/>
              <a:t>Second, the rationale</a:t>
            </a:r>
            <a:r>
              <a:rPr lang="en-US" baseline="0" dirty="0" smtClean="0"/>
              <a:t> should p</a:t>
            </a:r>
            <a:r>
              <a:rPr lang="en-US" dirty="0" smtClean="0"/>
              <a:t>rovides </a:t>
            </a:r>
            <a:r>
              <a:rPr lang="en-US" i="1" dirty="0" smtClean="0"/>
              <a:t>strong</a:t>
            </a:r>
            <a:r>
              <a:rPr lang="en-US" dirty="0" smtClean="0"/>
              <a:t> justification,</a:t>
            </a:r>
            <a:r>
              <a:rPr lang="en-US" baseline="0" dirty="0" smtClean="0"/>
              <a:t> </a:t>
            </a:r>
            <a:r>
              <a:rPr lang="en-US" dirty="0" smtClean="0"/>
              <a:t>based on data, for all adjusted growth targets, including effectively connecting contextual factors as well as baseline and trend data,</a:t>
            </a:r>
            <a:r>
              <a:rPr lang="en-US" baseline="0" dirty="0" smtClean="0"/>
              <a:t> to the target adjustments</a:t>
            </a:r>
            <a:endParaRPr lang="en-US" dirty="0" smtClean="0"/>
          </a:p>
          <a:p>
            <a:pPr lvl="0"/>
            <a:r>
              <a:rPr lang="en-US" dirty="0" smtClean="0"/>
              <a:t>Third, the rationale should provide explanations around the </a:t>
            </a:r>
            <a:r>
              <a:rPr lang="en-US" i="1" dirty="0" smtClean="0"/>
              <a:t>magnitudes</a:t>
            </a:r>
            <a:r>
              <a:rPr lang="en-US" dirty="0" smtClean="0"/>
              <a:t> of adjustments</a:t>
            </a:r>
            <a:r>
              <a:rPr lang="en-US" baseline="0" dirty="0" smtClean="0"/>
              <a:t> </a:t>
            </a:r>
            <a:r>
              <a:rPr lang="en-US" dirty="0" smtClean="0"/>
              <a:t>that are consistent </a:t>
            </a:r>
            <a:br>
              <a:rPr lang="en-US" dirty="0" smtClean="0"/>
            </a:br>
            <a:r>
              <a:rPr lang="en-US" dirty="0" smtClean="0"/>
              <a:t>with contextual factors and available data.</a:t>
            </a:r>
          </a:p>
          <a:p>
            <a:pPr lvl="0"/>
            <a:r>
              <a:rPr lang="en-US" dirty="0" smtClean="0"/>
              <a:t>Finally,</a:t>
            </a:r>
            <a:r>
              <a:rPr lang="en-US" baseline="0" dirty="0" smtClean="0"/>
              <a:t> the rationale should e</a:t>
            </a:r>
            <a:r>
              <a:rPr lang="en-US" dirty="0" smtClean="0"/>
              <a:t>xplain how targets align with broader school and district goals.</a:t>
            </a:r>
          </a:p>
          <a:p>
            <a:endParaRPr lang="en-US" dirty="0"/>
          </a:p>
        </p:txBody>
      </p:sp>
      <p:sp>
        <p:nvSpPr>
          <p:cNvPr id="4" name="Slide Number Placeholder 3"/>
          <p:cNvSpPr>
            <a:spLocks noGrp="1"/>
          </p:cNvSpPr>
          <p:nvPr>
            <p:ph type="sldNum" sz="quarter" idx="10"/>
          </p:nvPr>
        </p:nvSpPr>
        <p:spPr/>
        <p:txBody>
          <a:bodyPr/>
          <a:lstStyle/>
          <a:p>
            <a:fld id="{4454207C-53D7-448E-A10F-445B7B085913}" type="slidenum">
              <a:rPr lang="en-US" smtClean="0"/>
              <a:t>39</a:t>
            </a:fld>
            <a:endParaRPr lang="en-US" dirty="0"/>
          </a:p>
        </p:txBody>
      </p:sp>
    </p:spTree>
    <p:extLst>
      <p:ext uri="{BB962C8B-B14F-4D97-AF65-F5344CB8AC3E}">
        <p14:creationId xmlns:p14="http://schemas.microsoft.com/office/powerpoint/2010/main" val="4042924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response to these findings, this module</a:t>
            </a:r>
            <a:r>
              <a:rPr lang="en-US" baseline="0" dirty="0" smtClean="0"/>
              <a:t> was developed to achieve the following objectives…..</a:t>
            </a:r>
          </a:p>
          <a:p>
            <a:endParaRPr lang="en-US" baseline="0" dirty="0" smtClean="0"/>
          </a:p>
          <a:p>
            <a:r>
              <a:rPr lang="en-US" baseline="0" dirty="0" smtClean="0"/>
              <a:t>First, this module will briefly review the resources available to support SLO development and review</a:t>
            </a:r>
          </a:p>
          <a:p>
            <a:endParaRPr lang="en-US" baseline="0" dirty="0" smtClean="0"/>
          </a:p>
          <a:p>
            <a:r>
              <a:rPr lang="en-US" baseline="0" dirty="0" smtClean="0"/>
              <a:t>Second, we will identify the essential elements of an approvable SLO for each component of the SLO</a:t>
            </a:r>
          </a:p>
          <a:p>
            <a:endParaRPr lang="en-US" baseline="0" dirty="0" smtClean="0"/>
          </a:p>
          <a:p>
            <a:r>
              <a:rPr lang="en-US" baseline="0" dirty="0" smtClean="0"/>
              <a:t>Third,  we will provide examples of how to include these elements in the SLO.</a:t>
            </a:r>
          </a:p>
          <a:p>
            <a:endParaRPr lang="en-US" baseline="0" dirty="0" smtClean="0"/>
          </a:p>
          <a:p>
            <a:r>
              <a:rPr lang="en-US" baseline="0" dirty="0" smtClean="0"/>
              <a:t>And lastly, we will describe how the essential elements support good teaching practices by connecting them to the Cleveland teaching framework wherever possible.</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a:t>
            </a:fld>
            <a:endParaRPr lang="en-US" dirty="0"/>
          </a:p>
        </p:txBody>
      </p:sp>
    </p:spTree>
    <p:extLst>
      <p:ext uri="{BB962C8B-B14F-4D97-AF65-F5344CB8AC3E}">
        <p14:creationId xmlns:p14="http://schemas.microsoft.com/office/powerpoint/2010/main" val="36310742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again, we will view</a:t>
            </a:r>
            <a:r>
              <a:rPr lang="en-US" baseline="0" dirty="0" smtClean="0"/>
              <a:t> SLO sample 1 for our examples.  </a:t>
            </a:r>
          </a:p>
          <a:p>
            <a:endParaRPr lang="en-US" baseline="0" dirty="0" smtClean="0"/>
          </a:p>
        </p:txBody>
      </p:sp>
      <p:sp>
        <p:nvSpPr>
          <p:cNvPr id="4" name="Slide Number Placeholder 3"/>
          <p:cNvSpPr>
            <a:spLocks noGrp="1"/>
          </p:cNvSpPr>
          <p:nvPr>
            <p:ph type="sldNum" sz="quarter" idx="10"/>
          </p:nvPr>
        </p:nvSpPr>
        <p:spPr/>
        <p:txBody>
          <a:bodyPr/>
          <a:lstStyle/>
          <a:p>
            <a:fld id="{4454207C-53D7-448E-A10F-445B7B085913}" type="slidenum">
              <a:rPr lang="en-US" smtClean="0"/>
              <a:t>40</a:t>
            </a:fld>
            <a:endParaRPr lang="en-US" dirty="0"/>
          </a:p>
        </p:txBody>
      </p:sp>
    </p:spTree>
    <p:extLst>
      <p:ext uri="{BB962C8B-B14F-4D97-AF65-F5344CB8AC3E}">
        <p14:creationId xmlns:p14="http://schemas.microsoft.com/office/powerpoint/2010/main" val="40429241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The first essential element is that the rationale section should provide justification for both maintaining and adjusting targets for all students with contextual factors. This means that for all the students who had contextual factors described in the Student Population section, the </a:t>
            </a:r>
            <a:r>
              <a:rPr lang="en-US" i="1" baseline="0" dirty="0" smtClean="0"/>
              <a:t>rationale</a:t>
            </a:r>
            <a:r>
              <a:rPr lang="en-US" baseline="0" dirty="0" smtClean="0"/>
              <a:t> section should explain why the teacher decided to either adjust or maintain the district provided target.</a:t>
            </a:r>
          </a:p>
          <a:p>
            <a:endParaRPr lang="en-US" baseline="0" dirty="0" smtClean="0"/>
          </a:p>
          <a:p>
            <a:pPr defTabSz="914266">
              <a:defRPr/>
            </a:pPr>
            <a:r>
              <a:rPr lang="en-US" dirty="0" smtClean="0"/>
              <a:t>So when reviewing the Rationale</a:t>
            </a:r>
            <a:r>
              <a:rPr lang="en-US" baseline="0" dirty="0" smtClean="0"/>
              <a:t> section, our first step is to cross-reference the Student Population section, provided here ***LASER***, to ensure that all of the contextual factors from it are accounted for.  </a:t>
            </a:r>
          </a:p>
          <a:p>
            <a:endParaRPr lang="en-US" baseline="0" dirty="0" smtClean="0"/>
          </a:p>
          <a:p>
            <a:r>
              <a:rPr lang="en-US" baseline="0" dirty="0" smtClean="0"/>
              <a:t>Remember that in the student population section the teacher had described several students who have chronic absences. We know from our </a:t>
            </a:r>
            <a:r>
              <a:rPr lang="en-US" i="1" baseline="0" dirty="0" smtClean="0"/>
              <a:t>Guidance on Adjustments to Growth Targets</a:t>
            </a:r>
            <a:r>
              <a:rPr lang="en-US" baseline="0" dirty="0" smtClean="0"/>
              <a:t>, which describes allowable contextual factors, that absences alone are </a:t>
            </a:r>
            <a:r>
              <a:rPr lang="en-US" i="1" baseline="0" dirty="0" smtClean="0"/>
              <a:t>not</a:t>
            </a:r>
            <a:r>
              <a:rPr lang="en-US" baseline="0" dirty="0" smtClean="0"/>
              <a:t> justifiable reasons for adjustments.  They must be connected to an allowable contextual factor.  For example, if a student was absent due to an extended illness, that could be an allowable rationale for adjustments that incorporates absences. </a:t>
            </a:r>
            <a:endParaRPr lang="en-US" dirty="0"/>
          </a:p>
        </p:txBody>
      </p:sp>
      <p:sp>
        <p:nvSpPr>
          <p:cNvPr id="4" name="Slide Number Placeholder 3"/>
          <p:cNvSpPr>
            <a:spLocks noGrp="1"/>
          </p:cNvSpPr>
          <p:nvPr>
            <p:ph type="sldNum" sz="quarter" idx="10"/>
          </p:nvPr>
        </p:nvSpPr>
        <p:spPr/>
        <p:txBody>
          <a:bodyPr/>
          <a:lstStyle/>
          <a:p>
            <a:fld id="{4454207C-53D7-448E-A10F-445B7B085913}" type="slidenum">
              <a:rPr lang="en-US" smtClean="0"/>
              <a:t>41</a:t>
            </a:fld>
            <a:endParaRPr lang="en-US" dirty="0"/>
          </a:p>
        </p:txBody>
      </p:sp>
    </p:spTree>
    <p:extLst>
      <p:ext uri="{BB962C8B-B14F-4D97-AF65-F5344CB8AC3E}">
        <p14:creationId xmlns:p14="http://schemas.microsoft.com/office/powerpoint/2010/main" val="19469320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we look at our Rationale section however ***LASER***, it appears that the teacher has determined that not all of the absences are connected to allowable contextual factors and the teacher has appropriately indicated that two out of the three students will </a:t>
            </a:r>
            <a:r>
              <a:rPr lang="en-US" i="1" baseline="0" dirty="0" smtClean="0"/>
              <a:t>not</a:t>
            </a:r>
            <a:r>
              <a:rPr lang="en-US" baseline="0" dirty="0" smtClean="0"/>
              <a:t> receive adjustments because of this. </a:t>
            </a:r>
            <a:endParaRPr lang="en-US" dirty="0"/>
          </a:p>
        </p:txBody>
      </p:sp>
      <p:sp>
        <p:nvSpPr>
          <p:cNvPr id="4" name="Slide Number Placeholder 3"/>
          <p:cNvSpPr>
            <a:spLocks noGrp="1"/>
          </p:cNvSpPr>
          <p:nvPr>
            <p:ph type="sldNum" sz="quarter" idx="10"/>
          </p:nvPr>
        </p:nvSpPr>
        <p:spPr/>
        <p:txBody>
          <a:bodyPr/>
          <a:lstStyle/>
          <a:p>
            <a:fld id="{4454207C-53D7-448E-A10F-445B7B085913}" type="slidenum">
              <a:rPr lang="en-US" smtClean="0"/>
              <a:t>42</a:t>
            </a:fld>
            <a:endParaRPr lang="en-US" dirty="0"/>
          </a:p>
        </p:txBody>
      </p:sp>
    </p:spTree>
    <p:extLst>
      <p:ext uri="{BB962C8B-B14F-4D97-AF65-F5344CB8AC3E}">
        <p14:creationId xmlns:p14="http://schemas.microsoft.com/office/powerpoint/2010/main" val="19469320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a:t>
            </a:r>
            <a:r>
              <a:rPr lang="en-US" baseline="0" dirty="0" smtClean="0"/>
              <a:t> at another example that doesn’t focus on absences.  Looking back at the Growth Targets section, we see that for our first student, Student 84,the teacher has proposed to adjust the target downward by 3 points, from174 to 171.</a:t>
            </a:r>
            <a:endParaRPr lang="en-US" dirty="0" smtClean="0"/>
          </a:p>
        </p:txBody>
      </p:sp>
      <p:sp>
        <p:nvSpPr>
          <p:cNvPr id="4" name="Slide Number Placeholder 3"/>
          <p:cNvSpPr>
            <a:spLocks noGrp="1"/>
          </p:cNvSpPr>
          <p:nvPr>
            <p:ph type="sldNum" sz="quarter" idx="10"/>
          </p:nvPr>
        </p:nvSpPr>
        <p:spPr/>
        <p:txBody>
          <a:bodyPr/>
          <a:lstStyle/>
          <a:p>
            <a:fld id="{4454207C-53D7-448E-A10F-445B7B085913}" type="slidenum">
              <a:rPr lang="en-US" smtClean="0"/>
              <a:t>43</a:t>
            </a:fld>
            <a:endParaRPr lang="en-US" dirty="0"/>
          </a:p>
        </p:txBody>
      </p:sp>
    </p:spTree>
    <p:extLst>
      <p:ext uri="{BB962C8B-B14F-4D97-AF65-F5344CB8AC3E}">
        <p14:creationId xmlns:p14="http://schemas.microsoft.com/office/powerpoint/2010/main" val="19288561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***LASER***</a:t>
            </a:r>
          </a:p>
          <a:p>
            <a:r>
              <a:rPr lang="en-US" dirty="0" smtClean="0"/>
              <a:t>Turning  to the Rationale</a:t>
            </a:r>
            <a:r>
              <a:rPr lang="en-US" baseline="0" dirty="0" smtClean="0"/>
              <a:t> component, we first note that it appears the first essential element has been met.  The teacher has provided a justification for the adjusted target in the context of an </a:t>
            </a:r>
            <a:r>
              <a:rPr lang="en-US" i="1" baseline="0" dirty="0" smtClean="0"/>
              <a:t>out-of-school</a:t>
            </a:r>
            <a:r>
              <a:rPr lang="en-US" baseline="0" dirty="0" smtClean="0"/>
              <a:t> factor, which is an allowable contextual factor.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454207C-53D7-448E-A10F-445B7B085913}" type="slidenum">
              <a:rPr lang="en-US" smtClean="0"/>
              <a:t>44</a:t>
            </a:fld>
            <a:endParaRPr lang="en-US" dirty="0"/>
          </a:p>
        </p:txBody>
      </p:sp>
    </p:spTree>
    <p:extLst>
      <p:ext uri="{BB962C8B-B14F-4D97-AF65-F5344CB8AC3E}">
        <p14:creationId xmlns:p14="http://schemas.microsoft.com/office/powerpoint/2010/main" val="19469320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smtClean="0"/>
              <a:t>The second essential element is that the rationale provides a </a:t>
            </a:r>
            <a:r>
              <a:rPr lang="en-US" i="1" dirty="0"/>
              <a:t>strong</a:t>
            </a:r>
            <a:r>
              <a:rPr lang="en-US" dirty="0"/>
              <a:t> justification based on data for all adjusted growth targets, including effectively connecting contextual factors and baseline and trend data.  In other words.  It’s not enough to merely identify an allowable contextual factor when justifying a target adjustment.  The justification should be </a:t>
            </a:r>
            <a:r>
              <a:rPr lang="en-US" i="1" dirty="0"/>
              <a:t>strong</a:t>
            </a:r>
            <a:r>
              <a:rPr lang="en-US" dirty="0"/>
              <a:t>, by thoroughly describing how the contextual factor might impact growth.   </a:t>
            </a:r>
          </a:p>
          <a:p>
            <a:pPr defTabSz="914266">
              <a:defRPr/>
            </a:pPr>
            <a:endParaRPr lang="en-US" dirty="0"/>
          </a:p>
          <a:p>
            <a:pPr defTabSz="914266">
              <a:defRPr/>
            </a:pPr>
            <a:r>
              <a:rPr lang="en-US" dirty="0"/>
              <a:t>**Laser**</a:t>
            </a:r>
          </a:p>
          <a:p>
            <a:pPr defTabSz="914266">
              <a:defRPr/>
            </a:pPr>
            <a:r>
              <a:rPr lang="en-US" dirty="0"/>
              <a:t>When thinking about this essential element, consider whether enough information has been provided around the contextual factor to understand why it might impact student growth.  Looking at the description of the contextual factor in the Student Population component, This brief sentence, while acceptable for the student </a:t>
            </a:r>
            <a:r>
              <a:rPr lang="en-US" dirty="0" smtClean="0"/>
              <a:t>population section, </a:t>
            </a:r>
            <a:r>
              <a:rPr lang="en-US" dirty="0"/>
              <a:t>would probably not constitute a justification of acceptable strength for the Rationale section.  The description of the behavioral challenges as described in the Rationale section ****expands significantly on the Student Population, providing much richer information that is probably meets the second essential element’s bar for strong justification.  Enough information has been provided to understand how this </a:t>
            </a:r>
            <a:r>
              <a:rPr lang="en-US" dirty="0" smtClean="0"/>
              <a:t>contextual </a:t>
            </a:r>
            <a:r>
              <a:rPr lang="en-US" dirty="0"/>
              <a:t>factor might impact student growth.</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454207C-53D7-448E-A10F-445B7B085913}" type="slidenum">
              <a:rPr lang="en-US" smtClean="0"/>
              <a:t>45</a:t>
            </a:fld>
            <a:endParaRPr lang="en-US" dirty="0"/>
          </a:p>
        </p:txBody>
      </p:sp>
    </p:spTree>
    <p:extLst>
      <p:ext uri="{BB962C8B-B14F-4D97-AF65-F5344CB8AC3E}">
        <p14:creationId xmlns:p14="http://schemas.microsoft.com/office/powerpoint/2010/main" val="19469320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a:t>
            </a:r>
            <a:r>
              <a:rPr lang="en-US" baseline="0" dirty="0" smtClean="0"/>
              <a:t> noted that the 1</a:t>
            </a:r>
            <a:r>
              <a:rPr lang="en-US" baseline="30000" dirty="0" smtClean="0"/>
              <a:t>st</a:t>
            </a:r>
            <a:r>
              <a:rPr lang="en-US" baseline="0" dirty="0" smtClean="0"/>
              <a:t> and 2</a:t>
            </a:r>
            <a:r>
              <a:rPr lang="en-US" baseline="30000" dirty="0" smtClean="0"/>
              <a:t>nd</a:t>
            </a:r>
            <a:r>
              <a:rPr lang="en-US" baseline="0" dirty="0" smtClean="0"/>
              <a:t> essential elements for the Rationale ensure that an </a:t>
            </a:r>
            <a:r>
              <a:rPr lang="en-US" i="1" baseline="0" dirty="0" smtClean="0"/>
              <a:t>allowable</a:t>
            </a:r>
            <a:r>
              <a:rPr lang="en-US" baseline="0" dirty="0" smtClean="0"/>
              <a:t> justification is provided, and that the justification for adjustment is </a:t>
            </a:r>
            <a:r>
              <a:rPr lang="en-US" i="1" baseline="0" dirty="0" smtClean="0"/>
              <a:t>strong</a:t>
            </a:r>
            <a:r>
              <a:rPr lang="en-US" baseline="0" dirty="0" smtClean="0"/>
              <a:t>.  The third and fourth essential elements ensure that the </a:t>
            </a:r>
            <a:r>
              <a:rPr lang="en-US" i="1" baseline="0" dirty="0" smtClean="0"/>
              <a:t>amount</a:t>
            </a:r>
            <a:r>
              <a:rPr lang="en-US" baseline="0" dirty="0" smtClean="0"/>
              <a:t> of the adjustment, otherwise referred to as the </a:t>
            </a:r>
            <a:r>
              <a:rPr lang="en-US" i="1" baseline="0" dirty="0" smtClean="0"/>
              <a:t>magnitude</a:t>
            </a:r>
            <a:r>
              <a:rPr lang="en-US" baseline="0" dirty="0" smtClean="0"/>
              <a:t> of the adjustment is consistent with the contextual factor as well as with school and district goals. In other words, does the amount of the adjustment fit the rationale for the adjustment? </a:t>
            </a:r>
          </a:p>
          <a:p>
            <a:endParaRPr lang="en-US" baseline="0" dirty="0" smtClean="0"/>
          </a:p>
          <a:p>
            <a:r>
              <a:rPr lang="en-US" baseline="0" dirty="0" smtClean="0"/>
              <a:t>In our example, the target for Student 84 was adjusted downward from 174 to 171, an adjustment of 3 points.  For this essential elements, it is important once again to refer to the </a:t>
            </a:r>
            <a:r>
              <a:rPr lang="en-US" i="1" baseline="0" dirty="0" smtClean="0"/>
              <a:t>assessment-specific guidance</a:t>
            </a:r>
            <a:r>
              <a:rPr lang="en-US" baseline="0" dirty="0" smtClean="0"/>
              <a:t> provided on the TDES student growth measures page.  </a:t>
            </a:r>
            <a:endParaRPr lang="en-US" dirty="0"/>
          </a:p>
        </p:txBody>
      </p:sp>
      <p:sp>
        <p:nvSpPr>
          <p:cNvPr id="4" name="Slide Number Placeholder 3"/>
          <p:cNvSpPr>
            <a:spLocks noGrp="1"/>
          </p:cNvSpPr>
          <p:nvPr>
            <p:ph type="sldNum" sz="quarter" idx="10"/>
          </p:nvPr>
        </p:nvSpPr>
        <p:spPr/>
        <p:txBody>
          <a:bodyPr/>
          <a:lstStyle/>
          <a:p>
            <a:fld id="{4454207C-53D7-448E-A10F-445B7B085913}" type="slidenum">
              <a:rPr lang="en-US" smtClean="0"/>
              <a:t>46</a:t>
            </a:fld>
            <a:endParaRPr lang="en-US" dirty="0"/>
          </a:p>
        </p:txBody>
      </p:sp>
    </p:spTree>
    <p:extLst>
      <p:ext uri="{BB962C8B-B14F-4D97-AF65-F5344CB8AC3E}">
        <p14:creationId xmlns:p14="http://schemas.microsoft.com/office/powerpoint/2010/main" val="19469320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case, the three-point</a:t>
            </a:r>
            <a:r>
              <a:rPr lang="en-US" baseline="0" dirty="0" smtClean="0"/>
              <a:t> adjustment does fall within the suggested range of adjustments, however, it is the maximum adjustment suggested.  In this case, then, the reviewer might want to make sure that the rationale is explicit and strong enough to justify an adjustment at the high end of the suggested range of adjustments.  </a:t>
            </a:r>
            <a:endParaRPr lang="en-US" dirty="0"/>
          </a:p>
        </p:txBody>
      </p:sp>
      <p:sp>
        <p:nvSpPr>
          <p:cNvPr id="4" name="Slide Number Placeholder 3"/>
          <p:cNvSpPr>
            <a:spLocks noGrp="1"/>
          </p:cNvSpPr>
          <p:nvPr>
            <p:ph type="sldNum" sz="quarter" idx="10"/>
          </p:nvPr>
        </p:nvSpPr>
        <p:spPr/>
        <p:txBody>
          <a:bodyPr/>
          <a:lstStyle/>
          <a:p>
            <a:fld id="{4454207C-53D7-448E-A10F-445B7B085913}" type="slidenum">
              <a:rPr lang="en-US" smtClean="0"/>
              <a:t>47</a:t>
            </a:fld>
            <a:endParaRPr lang="en-US" dirty="0"/>
          </a:p>
        </p:txBody>
      </p:sp>
    </p:spTree>
    <p:extLst>
      <p:ext uri="{BB962C8B-B14F-4D97-AF65-F5344CB8AC3E}">
        <p14:creationId xmlns:p14="http://schemas.microsoft.com/office/powerpoint/2010/main" val="19469320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this module has suggested, getting to SLO approval should be a collaborative process.  As the SLO reviewer checks the SLO for the essential elements, they should at minimum be providing detailed written feedback to the teacher and ideally having face-to-face conversations.      </a:t>
            </a:r>
          </a:p>
        </p:txBody>
      </p:sp>
      <p:sp>
        <p:nvSpPr>
          <p:cNvPr id="4" name="Slide Number Placeholder 3"/>
          <p:cNvSpPr>
            <a:spLocks noGrp="1"/>
          </p:cNvSpPr>
          <p:nvPr>
            <p:ph type="sldNum" sz="quarter" idx="10"/>
          </p:nvPr>
        </p:nvSpPr>
        <p:spPr/>
        <p:txBody>
          <a:bodyPr/>
          <a:lstStyle/>
          <a:p>
            <a:fld id="{4454207C-53D7-448E-A10F-445B7B085913}" type="slidenum">
              <a:rPr lang="en-US" smtClean="0"/>
              <a:t>48</a:t>
            </a:fld>
            <a:endParaRPr lang="en-US" dirty="0"/>
          </a:p>
        </p:txBody>
      </p:sp>
    </p:spTree>
    <p:extLst>
      <p:ext uri="{BB962C8B-B14F-4D97-AF65-F5344CB8AC3E}">
        <p14:creationId xmlns:p14="http://schemas.microsoft.com/office/powerpoint/2010/main" val="19469320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your next steps, you should consult the SLO Handbook to determine the SLO submission deadline for the current school year.</a:t>
            </a:r>
          </a:p>
          <a:p>
            <a:endParaRPr lang="en-US" dirty="0" smtClean="0"/>
          </a:p>
          <a:p>
            <a:r>
              <a:rPr lang="en-US" dirty="0" smtClean="0"/>
              <a:t>SLO</a:t>
            </a:r>
            <a:r>
              <a:rPr lang="en-US" baseline="0" dirty="0" smtClean="0"/>
              <a:t> developers and reviewers should consult the various guidance identified in this module  to develop or review SLOs, particularly the SLO approval checklist, to ensure that all of the essential elements of the SLO are included.</a:t>
            </a:r>
          </a:p>
          <a:p>
            <a:endParaRPr lang="en-US" baseline="0" dirty="0" smtClean="0"/>
          </a:p>
          <a:p>
            <a:pPr defTabSz="914266"/>
            <a:r>
              <a:rPr lang="en-US" baseline="0" dirty="0" smtClean="0"/>
              <a:t>Teachers who are developing SLOs should talk to their school TDES team members with questions, and TDES team members should contact CMSD at the email address here with further questions</a:t>
            </a:r>
          </a:p>
          <a:p>
            <a:endParaRPr lang="en-US" baseline="0" dirty="0" smtClean="0"/>
          </a:p>
          <a:p>
            <a:r>
              <a:rPr lang="en-US" baseline="0" dirty="0" smtClean="0"/>
              <a:t>This concludes the professional learning module on Understanding the Essential Elements of the SLO Approval Checklist.  Good luck with this year’s SLOs!</a:t>
            </a:r>
            <a:endParaRPr lang="en-US" dirty="0"/>
          </a:p>
        </p:txBody>
      </p:sp>
      <p:sp>
        <p:nvSpPr>
          <p:cNvPr id="4" name="Slide Number Placeholder 3"/>
          <p:cNvSpPr>
            <a:spLocks noGrp="1"/>
          </p:cNvSpPr>
          <p:nvPr>
            <p:ph type="sldNum" sz="quarter" idx="10"/>
          </p:nvPr>
        </p:nvSpPr>
        <p:spPr/>
        <p:txBody>
          <a:bodyPr/>
          <a:lstStyle/>
          <a:p>
            <a:fld id="{4454207C-53D7-448E-A10F-445B7B085913}" type="slidenum">
              <a:rPr lang="en-US" smtClean="0"/>
              <a:t>49</a:t>
            </a:fld>
            <a:endParaRPr lang="en-US" dirty="0"/>
          </a:p>
        </p:txBody>
      </p:sp>
    </p:spTree>
    <p:extLst>
      <p:ext uri="{BB962C8B-B14F-4D97-AF65-F5344CB8AC3E}">
        <p14:creationId xmlns:p14="http://schemas.microsoft.com/office/powerpoint/2010/main" val="1946932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recall that the SLO cycle for teachers is a 5-step process beginning with gathering and reviewing data and ending with reflection on the SLO score results.  This module supports the activities of SLO developers and reviewers through the first 3 steps of this cycle.</a:t>
            </a:r>
            <a:endParaRPr lang="en-US" dirty="0"/>
          </a:p>
        </p:txBody>
      </p:sp>
      <p:sp>
        <p:nvSpPr>
          <p:cNvPr id="4" name="Slide Number Placeholder 3"/>
          <p:cNvSpPr>
            <a:spLocks noGrp="1"/>
          </p:cNvSpPr>
          <p:nvPr>
            <p:ph type="sldNum" sz="quarter" idx="10"/>
          </p:nvPr>
        </p:nvSpPr>
        <p:spPr/>
        <p:txBody>
          <a:bodyPr/>
          <a:lstStyle/>
          <a:p>
            <a:fld id="{4454207C-53D7-448E-A10F-445B7B085913}" type="slidenum">
              <a:rPr lang="en-US" smtClean="0"/>
              <a:t>5</a:t>
            </a:fld>
            <a:endParaRPr lang="en-US" dirty="0"/>
          </a:p>
        </p:txBody>
      </p:sp>
    </p:spTree>
    <p:extLst>
      <p:ext uri="{BB962C8B-B14F-4D97-AF65-F5344CB8AC3E}">
        <p14:creationId xmlns:p14="http://schemas.microsoft.com/office/powerpoint/2010/main" val="1478910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following resources around SLO development and review have been created or improved for the 2015-2016 year:  The SLO Handbook, the SLO Approval checklist, the SLO Development Companion, Guidance on Adjustments to Growth Targets, a professional learning module on understanding growth targets and adjusting targets, </a:t>
            </a:r>
            <a:r>
              <a:rPr lang="en-US" i="1" baseline="0" dirty="0" smtClean="0"/>
              <a:t>assessment-specific</a:t>
            </a:r>
            <a:r>
              <a:rPr lang="en-US" baseline="0" dirty="0" smtClean="0"/>
              <a:t> guidance for each course and/or grade level and sample SLOs demonstrating high-quality SLO development.  We will now briefly describe each of these.</a:t>
            </a:r>
          </a:p>
          <a:p>
            <a:endParaRPr lang="en-US" baseline="0" dirty="0" smtClean="0"/>
          </a:p>
        </p:txBody>
      </p:sp>
      <p:sp>
        <p:nvSpPr>
          <p:cNvPr id="4" name="Slide Number Placeholder 3"/>
          <p:cNvSpPr>
            <a:spLocks noGrp="1"/>
          </p:cNvSpPr>
          <p:nvPr>
            <p:ph type="sldNum" sz="quarter" idx="10"/>
          </p:nvPr>
        </p:nvSpPr>
        <p:spPr/>
        <p:txBody>
          <a:bodyPr/>
          <a:lstStyle/>
          <a:p>
            <a:fld id="{4454207C-53D7-448E-A10F-445B7B085913}" type="slidenum">
              <a:rPr lang="en-US" smtClean="0"/>
              <a:t>6</a:t>
            </a:fld>
            <a:endParaRPr lang="en-US" dirty="0"/>
          </a:p>
        </p:txBody>
      </p:sp>
    </p:spTree>
    <p:extLst>
      <p:ext uri="{BB962C8B-B14F-4D97-AF65-F5344CB8AC3E}">
        <p14:creationId xmlns:p14="http://schemas.microsoft.com/office/powerpoint/2010/main" val="76334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SLO Handbook is your primary source</a:t>
            </a:r>
            <a:r>
              <a:rPr lang="en-US" baseline="0" dirty="0" smtClean="0"/>
              <a:t> for SLO-related information and is located, along with most SLO resources, at the TDES student growth measures website.  The Handbook outlines all SLO policies and administrative procedures.  It gives details and hints for developing and writing SLOs component-by-component.  It provides key deadlines related to the submission and approval of SLOs.  It explains how to determine your teacher category, which determines how your SLOs will be used in your overall evaluation.  And it also lists all of the assessments that will be used for SLOs by subject and grade at Appendix D.  </a:t>
            </a:r>
            <a:endParaRPr lang="en-US" dirty="0"/>
          </a:p>
        </p:txBody>
      </p:sp>
      <p:sp>
        <p:nvSpPr>
          <p:cNvPr id="4" name="Slide Number Placeholder 3"/>
          <p:cNvSpPr>
            <a:spLocks noGrp="1"/>
          </p:cNvSpPr>
          <p:nvPr>
            <p:ph type="sldNum" sz="quarter" idx="10"/>
          </p:nvPr>
        </p:nvSpPr>
        <p:spPr/>
        <p:txBody>
          <a:bodyPr/>
          <a:lstStyle/>
          <a:p>
            <a:fld id="{4454207C-53D7-448E-A10F-445B7B085913}" type="slidenum">
              <a:rPr lang="en-US" smtClean="0"/>
              <a:t>7</a:t>
            </a:fld>
            <a:endParaRPr lang="en-US" dirty="0"/>
          </a:p>
        </p:txBody>
      </p:sp>
    </p:spTree>
    <p:extLst>
      <p:ext uri="{BB962C8B-B14F-4D97-AF65-F5344CB8AC3E}">
        <p14:creationId xmlns:p14="http://schemas.microsoft.com/office/powerpoint/2010/main" val="3684949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a:t>
            </a:r>
            <a:r>
              <a:rPr lang="en-US" dirty="0" smtClean="0"/>
              <a:t>it is highly</a:t>
            </a:r>
            <a:r>
              <a:rPr lang="en-US" baseline="0" dirty="0" smtClean="0"/>
              <a:t> recommended that you use the updated SLO Approval Checklist, located at Appendix B of the Handbook, as a guide for writing or reviewing SLOs.  As you can see, the Approval checklist clearly lists each of the essential elements, component-by-component, of the SLO that should be present in order for the school principal to approve an SLO.  This module with discuss each one of these essential elements momentarily.</a:t>
            </a:r>
            <a:endParaRPr lang="en-US" dirty="0"/>
          </a:p>
        </p:txBody>
      </p:sp>
      <p:sp>
        <p:nvSpPr>
          <p:cNvPr id="4" name="Slide Number Placeholder 3"/>
          <p:cNvSpPr>
            <a:spLocks noGrp="1"/>
          </p:cNvSpPr>
          <p:nvPr>
            <p:ph type="sldNum" sz="quarter" idx="10"/>
          </p:nvPr>
        </p:nvSpPr>
        <p:spPr/>
        <p:txBody>
          <a:bodyPr/>
          <a:lstStyle/>
          <a:p>
            <a:fld id="{4454207C-53D7-448E-A10F-445B7B085913}" type="slidenum">
              <a:rPr lang="en-US" smtClean="0"/>
              <a:t>8</a:t>
            </a:fld>
            <a:endParaRPr lang="en-US" dirty="0"/>
          </a:p>
        </p:txBody>
      </p:sp>
    </p:spTree>
    <p:extLst>
      <p:ext uri="{BB962C8B-B14F-4D97-AF65-F5344CB8AC3E}">
        <p14:creationId xmlns:p14="http://schemas.microsoft.com/office/powerpoint/2010/main" val="3902773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Appendix C of the Handbook is the SLO Development Companion.  The companion provides</a:t>
            </a:r>
            <a:r>
              <a:rPr lang="en-US" baseline="0" dirty="0" smtClean="0"/>
              <a:t> additional information and actual sample content that you may use in your own SLOs, for each of the teacher-provided SLO components.  </a:t>
            </a:r>
            <a:endParaRPr lang="en-US" dirty="0"/>
          </a:p>
        </p:txBody>
      </p:sp>
      <p:sp>
        <p:nvSpPr>
          <p:cNvPr id="4" name="Slide Number Placeholder 3"/>
          <p:cNvSpPr>
            <a:spLocks noGrp="1"/>
          </p:cNvSpPr>
          <p:nvPr>
            <p:ph type="sldNum" sz="quarter" idx="10"/>
          </p:nvPr>
        </p:nvSpPr>
        <p:spPr/>
        <p:txBody>
          <a:bodyPr/>
          <a:lstStyle/>
          <a:p>
            <a:fld id="{4454207C-53D7-448E-A10F-445B7B085913}" type="slidenum">
              <a:rPr lang="en-US" smtClean="0"/>
              <a:t>9</a:t>
            </a:fld>
            <a:endParaRPr lang="en-US" dirty="0"/>
          </a:p>
        </p:txBody>
      </p:sp>
    </p:spTree>
    <p:extLst>
      <p:ext uri="{BB962C8B-B14F-4D97-AF65-F5344CB8AC3E}">
        <p14:creationId xmlns:p14="http://schemas.microsoft.com/office/powerpoint/2010/main" val="836901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Footer Placeholder 1"/>
          <p:cNvSpPr>
            <a:spLocks noGrp="1"/>
          </p:cNvSpPr>
          <p:nvPr>
            <p:ph type="ftr" sz="quarter" idx="11"/>
          </p:nvPr>
        </p:nvSpPr>
        <p:spPr>
          <a:xfrm>
            <a:off x="5328340" y="6567844"/>
            <a:ext cx="3583885" cy="123111"/>
          </a:xfrm>
          <a:prstGeom prst="rect">
            <a:avLst/>
          </a:prstGeom>
        </p:spPr>
        <p:txBody>
          <a:bodyPr anchor="ctr" anchorCtr="0"/>
          <a:lstStyle>
            <a:lvl1pPr algn="r">
              <a:defRPr sz="800">
                <a:solidFill>
                  <a:srgbClr val="898989"/>
                </a:solidFill>
                <a:latin typeface="Arial Narrow" pitchFamily="34" charset="0"/>
              </a:defRPr>
            </a:lvl1pPr>
          </a:lstStyle>
          <a:p>
            <a:endParaRPr lang="en-US" dirty="0"/>
          </a:p>
        </p:txBody>
      </p:sp>
      <p:sp>
        <p:nvSpPr>
          <p:cNvPr id="8" name="Date Placeholder 1"/>
          <p:cNvSpPr>
            <a:spLocks noGrp="1"/>
          </p:cNvSpPr>
          <p:nvPr>
            <p:ph type="dt" sz="half" idx="2"/>
          </p:nvPr>
        </p:nvSpPr>
        <p:spPr>
          <a:xfrm>
            <a:off x="6419850" y="5980212"/>
            <a:ext cx="2492375" cy="153888"/>
          </a:xfrm>
          <a:prstGeom prst="rect">
            <a:avLst/>
          </a:prstGeom>
        </p:spPr>
        <p:txBody>
          <a:bodyPr anchor="ctr" anchorCtr="0"/>
          <a:lstStyle>
            <a:lvl1pPr algn="r">
              <a:defRPr sz="1000">
                <a:solidFill>
                  <a:schemeClr val="tx2">
                    <a:lumMod val="75000"/>
                  </a:schemeClr>
                </a:solidFill>
              </a:defRPr>
            </a:lvl1pPr>
          </a:lstStyle>
          <a:p>
            <a:endParaRPr lang="en-US" dirty="0"/>
          </a:p>
        </p:txBody>
      </p:sp>
      <p:sp>
        <p:nvSpPr>
          <p:cNvPr id="9" name="Title 1"/>
          <p:cNvSpPr>
            <a:spLocks noGrp="1"/>
          </p:cNvSpPr>
          <p:nvPr>
            <p:ph type="title"/>
          </p:nvPr>
        </p:nvSpPr>
        <p:spPr bwMode="gray">
          <a:xfrm>
            <a:off x="683810" y="905710"/>
            <a:ext cx="8229600" cy="1785104"/>
          </a:xfrm>
          <a:prstGeom prst="rect">
            <a:avLst/>
          </a:prstGeom>
        </p:spPr>
        <p:txBody>
          <a:bodyPr/>
          <a:lstStyle>
            <a:lvl1pPr>
              <a:defRPr/>
            </a:lvl1pPr>
          </a:lstStyle>
          <a:p>
            <a:r>
              <a:rPr lang="en-US" smtClean="0"/>
              <a:t>Click to edit Master title style</a:t>
            </a:r>
            <a:endParaRPr lang="en-US" dirty="0"/>
          </a:p>
        </p:txBody>
      </p:sp>
      <p:sp>
        <p:nvSpPr>
          <p:cNvPr id="10" name="Text Placeholder 5"/>
          <p:cNvSpPr>
            <a:spLocks noGrp="1"/>
          </p:cNvSpPr>
          <p:nvPr>
            <p:ph type="body" sz="quarter" idx="12"/>
          </p:nvPr>
        </p:nvSpPr>
        <p:spPr bwMode="gray">
          <a:xfrm>
            <a:off x="687388" y="2782957"/>
            <a:ext cx="8224837" cy="1439187"/>
          </a:xfrm>
          <a:prstGeom prst="rect">
            <a:avLst/>
          </a:prstGeom>
        </p:spPr>
        <p:txBody>
          <a:bodyPr anchor="b" anchorCtr="0">
            <a:normAutofit/>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smtClean="0"/>
              <a:t>Click to edit Master text styles</a:t>
            </a:r>
          </a:p>
        </p:txBody>
      </p:sp>
      <p:sp>
        <p:nvSpPr>
          <p:cNvPr id="11" name="Text Placeholder 3"/>
          <p:cNvSpPr>
            <a:spLocks noGrp="1"/>
          </p:cNvSpPr>
          <p:nvPr>
            <p:ph type="body" sz="quarter" idx="13"/>
          </p:nvPr>
        </p:nvSpPr>
        <p:spPr>
          <a:xfrm>
            <a:off x="684213" y="4318000"/>
            <a:ext cx="8229600" cy="1181862"/>
          </a:xfrm>
          <a:prstGeom prst="rect">
            <a:avLst/>
          </a:prstGeom>
        </p:spPr>
        <p:txBody>
          <a:bodyPr/>
          <a:lstStyle>
            <a:lvl1pPr>
              <a:defRPr sz="2400">
                <a:solidFill>
                  <a:schemeClr val="bg1"/>
                </a:solidFill>
              </a:defRPr>
            </a:lvl1pPr>
            <a:lvl2pPr>
              <a:defRPr sz="2200" baseline="0"/>
            </a:lvl2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852374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bwMode="gray"/>
        <p:txBody>
          <a:bodyPr/>
          <a:lstStyle/>
          <a:p>
            <a:pPr algn="r"/>
            <a:fld id="{F3477EC8-074D-41C4-94AE-E9EA7CEEA348}" type="slidenum">
              <a:rPr lang="en-US" smtClean="0"/>
              <a:pPr algn="r"/>
              <a:t>‹#›</a:t>
            </a:fld>
            <a:endParaRPr lang="en-US" dirty="0"/>
          </a:p>
        </p:txBody>
      </p:sp>
      <p:sp>
        <p:nvSpPr>
          <p:cNvPr id="5" name="Content Placeholder 2"/>
          <p:cNvSpPr>
            <a:spLocks noGrp="1"/>
          </p:cNvSpPr>
          <p:nvPr>
            <p:ph idx="1"/>
          </p:nvPr>
        </p:nvSpPr>
        <p:spPr bwMode="gray">
          <a:xfrm>
            <a:off x="687526" y="2055813"/>
            <a:ext cx="8224699" cy="3852006"/>
          </a:xfrm>
        </p:spPr>
        <p:txBody>
          <a:bodyPr/>
          <a:lstStyle>
            <a:lvl1pPr marL="0" indent="-457200">
              <a:buNone/>
              <a:defRPr sz="1800">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Tree>
    <p:extLst>
      <p:ext uri="{BB962C8B-B14F-4D97-AF65-F5344CB8AC3E}">
        <p14:creationId xmlns:p14="http://schemas.microsoft.com/office/powerpoint/2010/main" val="1134787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E1C571E-D235-4688-B562-9722DFCCAAD6}" type="slidenum">
              <a:rPr lang="en-US" smtClean="0"/>
              <a:t>‹#›</a:t>
            </a:fld>
            <a:endParaRPr lang="en-US" dirty="0"/>
          </a:p>
        </p:txBody>
      </p:sp>
    </p:spTree>
    <p:extLst>
      <p:ext uri="{BB962C8B-B14F-4D97-AF65-F5344CB8AC3E}">
        <p14:creationId xmlns:p14="http://schemas.microsoft.com/office/powerpoint/2010/main" val="3501080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bwMode="gray">
          <a:xfrm>
            <a:off x="687388" y="2055813"/>
            <a:ext cx="8224837" cy="351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1"/>
          </p:nvPr>
        </p:nvSpPr>
        <p:spPr bwMode="gray"/>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lgn="l">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bwMode="gray"/>
        <p:txBody>
          <a:body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bwMode="gray">
          <a:xfrm>
            <a:off x="8755130" y="6507316"/>
            <a:ext cx="157094" cy="153888"/>
          </a:xfrm>
        </p:spPr>
        <p:txBody>
          <a:bodyPr wrap="none"/>
          <a:lstStyle>
            <a:lvl1pPr>
              <a:defRPr sz="100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980253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bwMode="gray"/>
        <p:txBody>
          <a:bodyPr/>
          <a:lstStyle/>
          <a:p>
            <a:pPr algn="r"/>
            <a:fld id="{F3477EC8-074D-41C4-94AE-E9EA7CEEA348}" type="slidenum">
              <a:rPr lang="en-US" smtClean="0"/>
              <a:pPr algn="r"/>
              <a:t>‹#›</a:t>
            </a:fld>
            <a:endParaRPr lang="en-US" dirty="0"/>
          </a:p>
        </p:txBody>
      </p:sp>
      <p:sp>
        <p:nvSpPr>
          <p:cNvPr id="5" name="Content Placeholder 2"/>
          <p:cNvSpPr>
            <a:spLocks noGrp="1"/>
          </p:cNvSpPr>
          <p:nvPr>
            <p:ph idx="1"/>
          </p:nvPr>
        </p:nvSpPr>
        <p:spPr bwMode="gray">
          <a:xfrm>
            <a:off x="687526" y="2055813"/>
            <a:ext cx="8224699" cy="3852006"/>
          </a:xfrm>
        </p:spPr>
        <p:txBody>
          <a:bodyPr/>
          <a:lstStyle>
            <a:lvl1pPr marL="0" indent="0">
              <a:buNone/>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bwMode="gray"/>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bwMode="gray"/>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bwMode="gray"/>
        <p:txBody>
          <a:bodyPr/>
          <a:lstStyle/>
          <a:p>
            <a:r>
              <a:rPr lang="en-US" smtClean="0"/>
              <a:t>Click to edit Master title style</a:t>
            </a:r>
            <a:endParaRPr lang="en-US"/>
          </a:p>
        </p:txBody>
      </p:sp>
      <p:sp>
        <p:nvSpPr>
          <p:cNvPr id="5" name="Slide Number Placeholder 4"/>
          <p:cNvSpPr>
            <a:spLocks noGrp="1"/>
          </p:cNvSpPr>
          <p:nvPr>
            <p:ph type="sldNum" sz="quarter" idx="11"/>
          </p:nvPr>
        </p:nvSpPr>
        <p:spPr bwMode="gray"/>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041849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bwMode="gray"/>
        <p:txBody>
          <a:bodyPr/>
          <a:lstStyle/>
          <a:p>
            <a:r>
              <a:rPr lang="en-US" smtClean="0"/>
              <a:t>Click to edit Master title style</a:t>
            </a:r>
            <a:endParaRPr lang="en-US"/>
          </a:p>
        </p:txBody>
      </p:sp>
      <p:sp>
        <p:nvSpPr>
          <p:cNvPr id="2" name="Slide Number Placeholder 1"/>
          <p:cNvSpPr>
            <a:spLocks noGrp="1"/>
          </p:cNvSpPr>
          <p:nvPr>
            <p:ph type="sldNum" sz="quarter" idx="10"/>
          </p:nvPr>
        </p:nvSpPr>
        <p:spPr bwMode="gray"/>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acilitation Tips">
    <p:spTree>
      <p:nvGrpSpPr>
        <p:cNvPr id="1" name=""/>
        <p:cNvGrpSpPr/>
        <p:nvPr/>
      </p:nvGrpSpPr>
      <p:grpSpPr>
        <a:xfrm>
          <a:off x="0" y="0"/>
          <a:ext cx="0" cy="0"/>
          <a:chOff x="0" y="0"/>
          <a:chExt cx="0" cy="0"/>
        </a:xfrm>
      </p:grpSpPr>
      <p:pic>
        <p:nvPicPr>
          <p:cNvPr id="5" name="Picture 4" descr="2201 AIR-Cleveland Text Highligh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bwMode="gray">
          <a:xfrm>
            <a:off x="687526" y="2055813"/>
            <a:ext cx="8224699" cy="3852006"/>
          </a:xfrm>
        </p:spPr>
        <p:txBody>
          <a:bodyPr/>
          <a:lstStyle>
            <a:lvl1pPr>
              <a:defRPr>
                <a:solidFill>
                  <a:schemeClr val="bg1"/>
                </a:solidFill>
                <a:latin typeface="+mn-lt"/>
                <a:cs typeface="Franklin Gothic Book" pitchFamily="34" charset="0"/>
              </a:defRPr>
            </a:lvl1pPr>
            <a:lvl2pPr>
              <a:defRPr sz="1800">
                <a:solidFill>
                  <a:schemeClr val="bg1"/>
                </a:solidFill>
                <a:latin typeface="+mn-lt"/>
                <a:cs typeface="Franklin Gothic Book" pitchFamily="34" charset="0"/>
              </a:defRPr>
            </a:lvl2pPr>
            <a:lvl3pPr>
              <a:defRPr sz="1400" baseline="0">
                <a:solidFill>
                  <a:schemeClr val="bg1"/>
                </a:solidFill>
                <a:latin typeface="+mn-lt"/>
                <a:cs typeface="Franklin Gothic Book" pitchFamily="34" charset="0"/>
              </a:defRPr>
            </a:lvl3pPr>
            <a:lvl4pPr marL="915988" indent="-228600">
              <a:defRPr sz="1400" baseline="0">
                <a:solidFill>
                  <a:schemeClr val="bg1"/>
                </a:solidFill>
                <a:latin typeface="+mn-lt"/>
                <a:cs typeface="Arial" pitchFamily="34" charset="0"/>
              </a:defRPr>
            </a:lvl4pPr>
            <a:lvl5pPr marL="1143000" indent="-228600">
              <a:defRPr sz="1400" baseline="0">
                <a:solidFill>
                  <a:schemeClr val="bg1"/>
                </a:solidFill>
                <a:latin typeface="+mn-lt"/>
                <a:cs typeface="Arial" pitchFamily="34" charset="0"/>
              </a:defRPr>
            </a:lvl5pPr>
            <a:lvl6pPr marL="1377950" indent="-228600">
              <a:defRPr sz="1400" baseline="0">
                <a:solidFill>
                  <a:schemeClr val="bg1"/>
                </a:solidFill>
                <a:latin typeface="+mn-lt"/>
              </a:defRPr>
            </a:lvl6pPr>
            <a:lvl7pPr marL="1597025" indent="-228600">
              <a:defRPr sz="1400" baseline="0">
                <a:solidFill>
                  <a:schemeClr val="bg1"/>
                </a:solidFill>
                <a:latin typeface="+mn-lt"/>
              </a:defRPr>
            </a:lvl7pPr>
            <a:lvl8pPr marL="1830388" indent="-228600">
              <a:defRPr sz="1400" baseline="0">
                <a:solidFill>
                  <a:schemeClr val="bg1"/>
                </a:solidFill>
                <a:latin typeface="+mn-lt"/>
              </a:defRPr>
            </a:lvl8pPr>
            <a:lvl9pPr marL="2057400" indent="-228600">
              <a:defRPr sz="1400" baseline="0">
                <a:solidFill>
                  <a:schemeClr val="bg1"/>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bwMode="gray"/>
        <p:txBody>
          <a:bodyPr/>
          <a:lstStyle>
            <a:lvl1pPr>
              <a:defRPr>
                <a:solidFill>
                  <a:schemeClr val="bg1"/>
                </a:solidFill>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bwMode="gray"/>
        <p:txBody>
          <a:bodyPr/>
          <a:lstStyle>
            <a:lvl1pPr>
              <a:defRPr>
                <a:solidFill>
                  <a:schemeClr val="bg1"/>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202424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Facilitation Tips">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bwMode="gray">
          <a:xfrm>
            <a:off x="687526" y="2055813"/>
            <a:ext cx="8224699" cy="3852006"/>
          </a:xfrm>
          <a:noFill/>
          <a:ln w="9525">
            <a:noFill/>
            <a:miter lim="800000"/>
            <a:headEnd/>
            <a:tailEnd/>
          </a:ln>
        </p:spPr>
        <p:txBody>
          <a:bodyPr vert="horz" wrap="square" lIns="0" tIns="0" rIns="0" bIns="0" numCol="1" anchor="t" anchorCtr="0" compatLnSpc="1">
            <a:prstTxWarp prst="textNoShape">
              <a:avLst/>
            </a:prstTxWarp>
          </a:bodyPr>
          <a:lstStyle>
            <a:lvl1pPr>
              <a:buClr>
                <a:srgbClr val="00B0F0"/>
              </a:buClr>
              <a:defRPr lang="en-US" dirty="0" smtClean="0"/>
            </a:lvl1pPr>
            <a:lvl2pPr>
              <a:buClr>
                <a:srgbClr val="00B0F0"/>
              </a:buClr>
              <a:defRPr lang="en-US" dirty="0" smtClean="0"/>
            </a:lvl2pPr>
            <a:lvl3pPr>
              <a:buClr>
                <a:srgbClr val="00B0F0"/>
              </a:buClr>
              <a:defRPr lang="en-US" dirty="0" smtClean="0"/>
            </a:lvl3pPr>
            <a:lvl4pPr>
              <a:buClr>
                <a:srgbClr val="00B0F0"/>
              </a:buClr>
              <a:defRPr lang="en-US" dirty="0" smtClean="0"/>
            </a:lvl4pPr>
            <a:lvl5pPr>
              <a:buClr>
                <a:srgbClr val="00B0F0"/>
              </a:buClr>
              <a:defRPr lang="en-US" dirty="0" smtClean="0"/>
            </a:lvl5pPr>
            <a:lvl6pPr>
              <a:buClr>
                <a:srgbClr val="00B0F0"/>
              </a:buClr>
              <a:defRPr lang="en-US" dirty="0" smtClean="0"/>
            </a:lvl6pPr>
            <a:lvl7pPr>
              <a:buClr>
                <a:srgbClr val="00B0F0"/>
              </a:buClr>
              <a:defRPr lang="en-US" dirty="0" smtClean="0"/>
            </a:lvl7pPr>
            <a:lvl8pPr>
              <a:buClr>
                <a:srgbClr val="00B0F0"/>
              </a:buClr>
              <a:defRPr lang="en-US" dirty="0" smtClean="0"/>
            </a:lvl8pPr>
            <a:lvl9pPr>
              <a:buClr>
                <a:srgbClr val="00B0F0"/>
              </a:buClr>
              <a:defRPr lang="en-US" dirty="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bwMode="gray"/>
        <p:txBody>
          <a:bodyPr/>
          <a:lstStyle>
            <a:lvl1pPr>
              <a:defRPr>
                <a:solidFill>
                  <a:schemeClr val="accent1">
                    <a:lumMod val="75000"/>
                  </a:schemeClr>
                </a:solidFill>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bwMode="gray"/>
        <p:txBody>
          <a:bodyPr/>
          <a:lstStyle>
            <a:lvl1pPr>
              <a:defRPr>
                <a:solidFill>
                  <a:schemeClr val="bg1"/>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589199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Facilitation Tips">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bwMode="gray">
          <a:xfrm>
            <a:off x="687526" y="2055813"/>
            <a:ext cx="8224699" cy="3852006"/>
          </a:xfrm>
          <a:noFill/>
          <a:ln w="9525">
            <a:noFill/>
            <a:miter lim="800000"/>
            <a:headEnd/>
            <a:tailEnd/>
          </a:ln>
        </p:spPr>
        <p:txBody>
          <a:bodyPr vert="horz" wrap="square" lIns="0" tIns="0" rIns="0" bIns="0" numCol="1" anchor="t" anchorCtr="0" compatLnSpc="1">
            <a:prstTxWarp prst="textNoShape">
              <a:avLst/>
            </a:prstTxWarp>
          </a:bodyPr>
          <a:lstStyle>
            <a:lvl1pPr>
              <a:buClr>
                <a:srgbClr val="00B0F0"/>
              </a:buClr>
              <a:defRPr lang="en-US" dirty="0" smtClean="0"/>
            </a:lvl1pPr>
            <a:lvl2pPr>
              <a:buClr>
                <a:srgbClr val="00B0F0"/>
              </a:buClr>
              <a:defRPr lang="en-US" dirty="0" smtClean="0"/>
            </a:lvl2pPr>
            <a:lvl3pPr>
              <a:buClr>
                <a:srgbClr val="00B0F0"/>
              </a:buClr>
              <a:defRPr lang="en-US" dirty="0" smtClean="0"/>
            </a:lvl3pPr>
            <a:lvl4pPr>
              <a:buClr>
                <a:srgbClr val="00B0F0"/>
              </a:buClr>
              <a:defRPr lang="en-US" dirty="0" smtClean="0"/>
            </a:lvl4pPr>
            <a:lvl5pPr>
              <a:buClr>
                <a:srgbClr val="00B0F0"/>
              </a:buClr>
              <a:defRPr lang="en-US" dirty="0" smtClean="0"/>
            </a:lvl5pPr>
            <a:lvl6pPr>
              <a:buClr>
                <a:srgbClr val="00B0F0"/>
              </a:buClr>
              <a:defRPr lang="en-US" dirty="0" smtClean="0"/>
            </a:lvl6pPr>
            <a:lvl7pPr>
              <a:buClr>
                <a:srgbClr val="00B0F0"/>
              </a:buClr>
              <a:defRPr lang="en-US" dirty="0" smtClean="0"/>
            </a:lvl7pPr>
            <a:lvl8pPr>
              <a:buClr>
                <a:srgbClr val="00B0F0"/>
              </a:buClr>
              <a:defRPr lang="en-US" dirty="0" smtClean="0"/>
            </a:lvl8pPr>
            <a:lvl9pPr>
              <a:buClr>
                <a:srgbClr val="00B0F0"/>
              </a:buClr>
              <a:defRPr lang="en-US" dirty="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bwMode="gray"/>
        <p:txBody>
          <a:bodyPr/>
          <a:lstStyle>
            <a:lvl1pPr>
              <a:defRPr>
                <a:solidFill>
                  <a:schemeClr val="accent1">
                    <a:lumMod val="75000"/>
                  </a:schemeClr>
                </a:solidFill>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bwMode="gray"/>
        <p:txBody>
          <a:bodyPr/>
          <a:lstStyle>
            <a:lvl1pPr>
              <a:defRPr>
                <a:solidFill>
                  <a:schemeClr val="bg1"/>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032109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5.jpg"/><Relationship Id="rId5" Type="http://schemas.openxmlformats.org/officeDocument/2006/relationships/slideLayout" Target="../slideLayouts/slideLayout7.xml"/><Relationship Id="rId10" Type="http://schemas.openxmlformats.org/officeDocument/2006/relationships/theme" Target="../theme/theme3.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4.xml"/><Relationship Id="rId1" Type="http://schemas.openxmlformats.org/officeDocument/2006/relationships/slideLayout" Target="../slideLayouts/slideLayout12.xml"/><Relationship Id="rId5" Type="http://schemas.openxmlformats.org/officeDocument/2006/relationships/image" Target="../media/image3.jpg"/><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2201 AIR-Cleveland Tit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51" name="Title Placeholder 1"/>
          <p:cNvSpPr>
            <a:spLocks noGrp="1"/>
          </p:cNvSpPr>
          <p:nvPr>
            <p:ph type="title"/>
          </p:nvPr>
        </p:nvSpPr>
        <p:spPr bwMode="gray">
          <a:xfrm>
            <a:off x="683811" y="1151931"/>
            <a:ext cx="8228417" cy="153888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gray">
          <a:xfrm>
            <a:off x="683893" y="2935823"/>
            <a:ext cx="8228331" cy="2191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endParaRPr lang="en-US" dirty="0" smtClean="0"/>
          </a:p>
          <a:p>
            <a:pPr lvl="1"/>
            <a:endParaRPr lang="en-US" dirty="0" smtClean="0"/>
          </a:p>
          <a:p>
            <a:pPr lvl="1"/>
            <a:r>
              <a:rPr lang="en-US" dirty="0" smtClean="0"/>
              <a:t>Second level</a:t>
            </a:r>
          </a:p>
          <a:p>
            <a:pPr lvl="2"/>
            <a:r>
              <a:rPr lang="en-US" dirty="0" smtClean="0"/>
              <a:t>                  	Third level</a:t>
            </a:r>
          </a:p>
        </p:txBody>
      </p:sp>
      <p:pic>
        <p:nvPicPr>
          <p:cNvPr id="6" name="Picture 5" descr="B_AIR_Logo Stacked_RGB.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719" y="5771189"/>
            <a:ext cx="1261918" cy="480038"/>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3464" y="5680883"/>
            <a:ext cx="2006070" cy="600242"/>
          </a:xfrm>
          <a:prstGeom prst="rect">
            <a:avLst/>
          </a:prstGeom>
        </p:spPr>
      </p:pic>
    </p:spTree>
  </p:cSld>
  <p:clrMap bg1="lt1" tx1="dk1" bg2="lt2" tx2="dk2" accent1="accent1" accent2="accent2" accent3="accent3" accent4="accent4" accent5="accent5" accent6="accent6" hlink="hlink" folHlink="folHlink"/>
  <p:sldLayoutIdLst>
    <p:sldLayoutId id="2147484316" r:id="rId1"/>
  </p:sldLayoutIdLst>
  <p:hf hdr="0" ftr="0" dt="0"/>
  <p:txStyles>
    <p:title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mn-lt"/>
          <a:ea typeface="+mn-ea"/>
          <a:cs typeface="Arial" pitchFamily="34" charset="0"/>
        </a:defRPr>
      </a:lvl1pPr>
      <a:lvl2pPr marL="457200" indent="-457200" algn="l" rtl="0" eaLnBrk="1" fontAlgn="base" hangingPunct="1">
        <a:spcBef>
          <a:spcPct val="20000"/>
        </a:spcBef>
        <a:spcAft>
          <a:spcPct val="0"/>
        </a:spcAft>
        <a:defRPr sz="2400" kern="1200">
          <a:solidFill>
            <a:schemeClr val="bg1"/>
          </a:solidFill>
          <a:latin typeface="+mn-lt"/>
          <a:ea typeface="+mn-ea"/>
          <a:cs typeface="Arial" pitchFamily="34" charset="0"/>
        </a:defRPr>
      </a:lvl2pPr>
      <a:lvl3pPr marL="914400" indent="-914400" algn="l" rtl="0" eaLnBrk="1" fontAlgn="base" hangingPunct="1">
        <a:spcBef>
          <a:spcPct val="20000"/>
        </a:spcBef>
        <a:spcAft>
          <a:spcPct val="0"/>
        </a:spcAft>
        <a:defRPr sz="2000" kern="1200">
          <a:solidFill>
            <a:schemeClr val="bg1"/>
          </a:solidFill>
          <a:latin typeface="+mn-lt"/>
          <a:ea typeface="+mn-ea"/>
          <a:cs typeface="Arial" pitchFamily="34" charset="0"/>
        </a:defRPr>
      </a:lvl3pPr>
      <a:lvl4pPr marL="1600200" indent="-228600" algn="l" rtl="0" eaLnBrk="1" fontAlgn="base" hangingPunct="1">
        <a:spcBef>
          <a:spcPct val="20000"/>
        </a:spcBef>
        <a:spcAft>
          <a:spcPct val="0"/>
        </a:spcAft>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2201 AIR-Cleveland Divi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smtClean="0"/>
              <a:t>Click to edit Master title style</a:t>
            </a:r>
            <a:endParaRPr lang="en-US" dirty="0"/>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smtClean="0"/>
              <a:t>Click to edit Master text styles</a:t>
            </a:r>
          </a:p>
        </p:txBody>
      </p:sp>
      <p:sp>
        <p:nvSpPr>
          <p:cNvPr id="6" name="Slide Number Placeholder 5"/>
          <p:cNvSpPr>
            <a:spLocks noGrp="1"/>
          </p:cNvSpPr>
          <p:nvPr>
            <p:ph type="sldNum" sz="quarter" idx="4"/>
          </p:nvPr>
        </p:nvSpPr>
        <p:spPr bwMode="gray">
          <a:xfrm>
            <a:off x="8755130" y="6507316"/>
            <a:ext cx="157094" cy="153888"/>
          </a:xfrm>
          <a:prstGeom prst="rect">
            <a:avLst/>
          </a:prstGeom>
        </p:spPr>
        <p:txBody>
          <a:bodyPr vert="horz" wrap="none" lIns="0" tIns="0" rIns="0" bIns="0" rtlCol="0" anchor="ctr">
            <a:spAutoFit/>
          </a:bodyPr>
          <a:lstStyle>
            <a:lvl1pPr algn="r">
              <a:defRPr sz="1000">
                <a:solidFill>
                  <a:schemeClr val="bg2"/>
                </a:solidFill>
              </a:defRPr>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564931730"/>
      </p:ext>
    </p:extLst>
  </p:cSld>
  <p:clrMap bg1="lt1" tx1="dk1" bg2="lt2" tx2="dk2" accent1="accent1" accent2="accent2" accent3="accent3" accent4="accent4" accent5="accent5" accent6="accent6" hlink="hlink" folHlink="folHlink"/>
  <p:sldLayoutIdLst>
    <p:sldLayoutId id="2147484323" r:id="rId1"/>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2201 AIR-Cleveland Text.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tx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299" r:id="rId1"/>
    <p:sldLayoutId id="2147484298" r:id="rId2"/>
    <p:sldLayoutId id="2147484318" r:id="rId3"/>
    <p:sldLayoutId id="2147484301" r:id="rId4"/>
    <p:sldLayoutId id="2147484330" r:id="rId5"/>
    <p:sldLayoutId id="2147484331" r:id="rId6"/>
    <p:sldLayoutId id="2147484332" r:id="rId7"/>
    <p:sldLayoutId id="2147484328" r:id="rId8"/>
    <p:sldLayoutId id="2147484333" r:id="rId9"/>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2201 AIR-Cleveland Contac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 Placeholder 1"/>
          <p:cNvSpPr>
            <a:spLocks noGrp="1"/>
          </p:cNvSpPr>
          <p:nvPr>
            <p:ph type="body" idx="1"/>
          </p:nvPr>
        </p:nvSpPr>
        <p:spPr bwMode="gray">
          <a:xfrm>
            <a:off x="687387" y="2055814"/>
            <a:ext cx="8224837" cy="347034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
          <p:cNvSpPr>
            <a:spLocks noGrp="1"/>
          </p:cNvSpPr>
          <p:nvPr>
            <p:ph type="sldNum" sz="quarter" idx="4"/>
          </p:nvPr>
        </p:nvSpPr>
        <p:spPr bwMode="gray">
          <a:xfrm>
            <a:off x="8755131" y="6601994"/>
            <a:ext cx="157094" cy="153888"/>
          </a:xfrm>
          <a:prstGeom prst="rect">
            <a:avLst/>
          </a:prstGeom>
          <a:noFill/>
        </p:spPr>
        <p:txBody>
          <a:bodyPr wrap="none" lIns="0" tIns="0" rIns="0" bIns="0">
            <a:spAutoFit/>
          </a:bodyPr>
          <a:lstStyle>
            <a:lvl1pPr>
              <a:defRPr lang="en-US" sz="1000" smtClean="0">
                <a:solidFill>
                  <a:schemeClr val="bg2"/>
                </a:solidFill>
                <a:latin typeface="+mn-lt"/>
                <a:ea typeface="ＭＳ Ｐゴシック" charset="-128"/>
                <a:cs typeface="+mn-cs"/>
              </a:defRPr>
            </a:lvl1pPr>
          </a:lstStyle>
          <a:p>
            <a:pPr algn="r"/>
            <a:fld id="{F3477EC8-074D-41C4-94AE-E9EA7CEEA348}" type="slidenum">
              <a:rPr lang="en-US" smtClean="0"/>
              <a:pPr algn="r"/>
              <a:t>‹#›</a:t>
            </a:fld>
            <a:endParaRPr lang="en-US" dirty="0"/>
          </a:p>
        </p:txBody>
      </p:sp>
      <p:pic>
        <p:nvPicPr>
          <p:cNvPr id="6" name="Picture 5" descr="B_AIR_Logo Stacked_RGB.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719" y="5771189"/>
            <a:ext cx="1261918" cy="48003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3464" y="5680883"/>
            <a:ext cx="2006070" cy="600242"/>
          </a:xfrm>
          <a:prstGeom prst="rect">
            <a:avLst/>
          </a:prstGeom>
        </p:spPr>
      </p:pic>
    </p:spTree>
  </p:cSld>
  <p:clrMap bg1="lt1" tx1="dk1" bg2="lt2" tx2="dk2" accent1="accent1" accent2="accent2" accent3="accent3" accent4="accent4" accent5="accent5" accent6="accent6" hlink="hlink" folHlink="folHlink"/>
  <p:sldLayoutIdLst>
    <p:sldLayoutId id="2147484302" r:id="rId1"/>
  </p:sldLayoutIdLst>
  <p:timing>
    <p:tnLst>
      <p:par>
        <p:cTn id="1" dur="indefinite" restart="never" nodeType="tmRoot"/>
      </p:par>
    </p:tnLst>
  </p:timing>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levelandmetroschools.org/Page/2816"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www.clevelandmetroschools.org/Page/2816"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hyperlink" Target="http://www.clevelandmetroschools.org/Page/2816"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6.emf"/><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hyperlink" Target="http://www.clevelandmetroschools.org/Page/2816"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hyperlink" Target="http://www.clevelandmetroschools.org/Page/2816"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www.clevelandmetroschools.org/Page/2816"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37.xml.rels><?xml version="1.0" encoding="UTF-8" standalone="yes"?>
<Relationships xmlns="http://schemas.openxmlformats.org/package/2006/relationships"><Relationship Id="rId3" Type="http://schemas.openxmlformats.org/officeDocument/2006/relationships/hyperlink" Target="http://www.clevelandmetroschools.org/Page/2816"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www.clevelandmetroschools.org/Page/2816"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image" Target="../media/image34.emf"/><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34.emf"/></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49.xml.rels><?xml version="1.0" encoding="UTF-8" standalone="yes"?>
<Relationships xmlns="http://schemas.openxmlformats.org/package/2006/relationships"><Relationship Id="rId3" Type="http://schemas.openxmlformats.org/officeDocument/2006/relationships/hyperlink" Target="mailto:marinise.harris@clevelandmetroschool.org" TargetMode="External"/><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www.clevelandmetroschools.org/Page/2816"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3811" y="1398153"/>
            <a:ext cx="8228413" cy="1292662"/>
          </a:xfrm>
        </p:spPr>
        <p:txBody>
          <a:bodyPr/>
          <a:lstStyle/>
          <a:p>
            <a:r>
              <a:rPr lang="en-US" sz="4200" dirty="0" smtClean="0"/>
              <a:t>Best Practices in </a:t>
            </a:r>
            <a:br>
              <a:rPr lang="en-US" sz="4200" dirty="0" smtClean="0"/>
            </a:br>
            <a:r>
              <a:rPr lang="en-US" sz="4200" dirty="0" smtClean="0"/>
              <a:t>CMSD SLO Development</a:t>
            </a:r>
            <a:endParaRPr lang="en-US" sz="4200" dirty="0"/>
          </a:p>
        </p:txBody>
      </p:sp>
      <p:sp>
        <p:nvSpPr>
          <p:cNvPr id="4" name="Text Placeholder 3"/>
          <p:cNvSpPr>
            <a:spLocks noGrp="1"/>
          </p:cNvSpPr>
          <p:nvPr>
            <p:ph type="body" sz="quarter" idx="4294967295"/>
          </p:nvPr>
        </p:nvSpPr>
        <p:spPr>
          <a:xfrm>
            <a:off x="687388" y="2938998"/>
            <a:ext cx="8224837" cy="1428083"/>
          </a:xfrm>
        </p:spPr>
        <p:txBody>
          <a:bodyPr/>
          <a:lstStyle/>
          <a:p>
            <a:r>
              <a:rPr lang="en-US" dirty="0"/>
              <a:t>A professional learning module </a:t>
            </a:r>
            <a:r>
              <a:rPr lang="en-US" dirty="0" smtClean="0"/>
              <a:t/>
            </a:r>
            <a:br>
              <a:rPr lang="en-US" dirty="0" smtClean="0"/>
            </a:br>
            <a:r>
              <a:rPr lang="en-US" dirty="0" smtClean="0"/>
              <a:t>for SLO </a:t>
            </a:r>
            <a:r>
              <a:rPr lang="en-US" dirty="0"/>
              <a:t>developers and reviewers</a:t>
            </a:r>
          </a:p>
          <a:p>
            <a:pPr lvl="1"/>
            <a:endParaRPr lang="en-US" dirty="0"/>
          </a:p>
        </p:txBody>
      </p:sp>
      <p:sp>
        <p:nvSpPr>
          <p:cNvPr id="7" name="Footer Placeholder 1"/>
          <p:cNvSpPr>
            <a:spLocks noGrp="1"/>
          </p:cNvSpPr>
          <p:nvPr>
            <p:ph type="ftr" sz="quarter" idx="11"/>
          </p:nvPr>
        </p:nvSpPr>
        <p:spPr>
          <a:xfrm>
            <a:off x="4105276" y="6567844"/>
            <a:ext cx="4811712" cy="123111"/>
          </a:xfrm>
          <a:prstGeom prst="rect">
            <a:avLst/>
          </a:prstGeom>
        </p:spPr>
        <p:txBody>
          <a:bodyPr anchor="ctr" anchorCtr="0"/>
          <a:lstStyle>
            <a:lvl1pPr algn="r">
              <a:defRPr sz="800">
                <a:solidFill>
                  <a:srgbClr val="898989"/>
                </a:solidFill>
                <a:latin typeface="Arial Narrow" pitchFamily="34" charset="0"/>
              </a:defRPr>
            </a:lvl1pPr>
          </a:lstStyle>
          <a:p>
            <a:r>
              <a:rPr lang="en-US" dirty="0" smtClean="0">
                <a:solidFill>
                  <a:schemeClr val="bg1">
                    <a:lumMod val="75000"/>
                  </a:schemeClr>
                </a:solidFill>
              </a:rPr>
              <a:t>Copyright © 2015 American Institutes for Research and Cleveland Metropolitan School District. All rights reserved</a:t>
            </a:r>
            <a:r>
              <a:rPr lang="en-US" dirty="0" smtClean="0"/>
              <a:t>.</a:t>
            </a:r>
            <a:endParaRPr lang="en-US" dirty="0"/>
          </a:p>
        </p:txBody>
      </p:sp>
    </p:spTree>
    <p:extLst>
      <p:ext uri="{BB962C8B-B14F-4D97-AF65-F5344CB8AC3E}">
        <p14:creationId xmlns:p14="http://schemas.microsoft.com/office/powerpoint/2010/main" val="4221516723"/>
      </p:ext>
    </p:extLst>
  </p:cSld>
  <p:clrMapOvr>
    <a:masterClrMapping/>
  </p:clrMapOvr>
  <mc:AlternateContent xmlns:mc="http://schemas.openxmlformats.org/markup-compatibility/2006" xmlns:p14="http://schemas.microsoft.com/office/powerpoint/2010/main">
    <mc:Choice Requires="p14">
      <p:transition spd="slow" p14:dur="2000" advTm="33359"/>
    </mc:Choice>
    <mc:Fallback xmlns="">
      <p:transition spd="slow" advTm="3335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0"/>
          </p:nvPr>
        </p:nvSpPr>
        <p:spPr>
          <a:xfrm>
            <a:off x="5743575" y="2239975"/>
            <a:ext cx="3400425" cy="3852006"/>
          </a:xfrm>
        </p:spPr>
        <p:txBody>
          <a:bodyPr/>
          <a:lstStyle/>
          <a:p>
            <a:r>
              <a:rPr lang="en-US" dirty="0" smtClean="0"/>
              <a:t>Explains which contextual information can be used to justify target adjustments</a:t>
            </a:r>
          </a:p>
          <a:p>
            <a:r>
              <a:rPr lang="en-US" dirty="0" smtClean="0"/>
              <a:t>Describes how the different contextual factors vary in their impact on growth</a:t>
            </a:r>
            <a:endParaRPr lang="en-US" dirty="0"/>
          </a:p>
          <a:p>
            <a:pPr marL="0" indent="0">
              <a:buNone/>
            </a:pPr>
            <a:endParaRPr lang="en-US" dirty="0"/>
          </a:p>
        </p:txBody>
      </p:sp>
      <p:sp>
        <p:nvSpPr>
          <p:cNvPr id="2" name="Title 1"/>
          <p:cNvSpPr>
            <a:spLocks noGrp="1"/>
          </p:cNvSpPr>
          <p:nvPr>
            <p:ph type="title"/>
          </p:nvPr>
        </p:nvSpPr>
        <p:spPr>
          <a:xfrm>
            <a:off x="591854" y="0"/>
            <a:ext cx="8224837" cy="1486894"/>
          </a:xfrm>
        </p:spPr>
        <p:txBody>
          <a:bodyPr>
            <a:normAutofit fontScale="90000"/>
          </a:bodyPr>
          <a:lstStyle/>
          <a:p>
            <a:pPr>
              <a:lnSpc>
                <a:spcPct val="90000"/>
              </a:lnSpc>
            </a:pPr>
            <a:r>
              <a:rPr lang="en-US" sz="4400" i="1" dirty="0" smtClean="0"/>
              <a:t>Guidance on Adjustments to Growth Targets</a:t>
            </a:r>
            <a:r>
              <a:rPr lang="en-US" dirty="0" smtClean="0"/>
              <a:t/>
            </a:r>
            <a:br>
              <a:rPr lang="en-US" dirty="0" smtClean="0"/>
            </a:br>
            <a:r>
              <a:rPr lang="en-US" sz="3100" dirty="0" smtClean="0"/>
              <a:t>(See </a:t>
            </a:r>
            <a:r>
              <a:rPr lang="en-US" sz="3200" dirty="0">
                <a:hlinkClick r:id="rId3"/>
              </a:rPr>
              <a:t>TDES Student Growth Measures</a:t>
            </a:r>
            <a:r>
              <a:rPr lang="en-US" sz="3100" dirty="0" smtClean="0"/>
              <a:t>)</a:t>
            </a:r>
            <a:endParaRPr lang="en-US" sz="3100" dirty="0"/>
          </a:p>
        </p:txBody>
      </p:sp>
      <p:sp>
        <p:nvSpPr>
          <p:cNvPr id="8" name="Slide Number Placeholder 7"/>
          <p:cNvSpPr>
            <a:spLocks noGrp="1"/>
          </p:cNvSpPr>
          <p:nvPr>
            <p:ph type="sldNum" sz="quarter" idx="11"/>
          </p:nvPr>
        </p:nvSpPr>
        <p:spPr/>
        <p:txBody>
          <a:bodyPr/>
          <a:lstStyle/>
          <a:p>
            <a:pPr algn="r"/>
            <a:fld id="{F3477EC8-074D-41C4-94AE-E9EA7CEEA348}" type="slidenum">
              <a:rPr lang="en-US" smtClean="0"/>
              <a:pPr algn="r"/>
              <a:t>10</a:t>
            </a:fld>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072" y="1817738"/>
            <a:ext cx="5056101" cy="4696481"/>
          </a:xfrm>
          <a:prstGeom prst="rect">
            <a:avLst/>
          </a:prstGeom>
        </p:spPr>
      </p:pic>
    </p:spTree>
    <p:extLst>
      <p:ext uri="{BB962C8B-B14F-4D97-AF65-F5344CB8AC3E}">
        <p14:creationId xmlns:p14="http://schemas.microsoft.com/office/powerpoint/2010/main" val="3204621472"/>
      </p:ext>
    </p:extLst>
  </p:cSld>
  <p:clrMapOvr>
    <a:masterClrMapping/>
  </p:clrMapOvr>
  <mc:AlternateContent xmlns:mc="http://schemas.openxmlformats.org/markup-compatibility/2006" xmlns:p14="http://schemas.microsoft.com/office/powerpoint/2010/main">
    <mc:Choice Requires="p14">
      <p:transition spd="slow" p14:dur="2000" advTm="24153"/>
    </mc:Choice>
    <mc:Fallback xmlns="">
      <p:transition spd="slow" advTm="24153"/>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0"/>
          </p:nvPr>
        </p:nvSpPr>
        <p:spPr>
          <a:xfrm>
            <a:off x="5511800" y="2055813"/>
            <a:ext cx="3400425" cy="3852006"/>
          </a:xfrm>
        </p:spPr>
        <p:txBody>
          <a:bodyPr/>
          <a:lstStyle/>
          <a:p>
            <a:r>
              <a:rPr lang="en-US" dirty="0"/>
              <a:t>Explains how growth targets that the district provides for teacher review are </a:t>
            </a:r>
            <a:r>
              <a:rPr lang="en-US" dirty="0" smtClean="0"/>
              <a:t>set.</a:t>
            </a:r>
          </a:p>
          <a:p>
            <a:r>
              <a:rPr lang="en-US" dirty="0" smtClean="0"/>
              <a:t>Provides guidance on adjusting targets</a:t>
            </a:r>
            <a:endParaRPr lang="en-US" dirty="0"/>
          </a:p>
          <a:p>
            <a:pPr marL="0" indent="0">
              <a:buNone/>
            </a:pPr>
            <a:endParaRPr lang="en-US" dirty="0"/>
          </a:p>
        </p:txBody>
      </p:sp>
      <p:sp>
        <p:nvSpPr>
          <p:cNvPr id="2" name="Title 1"/>
          <p:cNvSpPr>
            <a:spLocks noGrp="1"/>
          </p:cNvSpPr>
          <p:nvPr>
            <p:ph type="title"/>
          </p:nvPr>
        </p:nvSpPr>
        <p:spPr/>
        <p:txBody>
          <a:bodyPr>
            <a:normAutofit fontScale="90000"/>
          </a:bodyPr>
          <a:lstStyle/>
          <a:p>
            <a:pPr>
              <a:lnSpc>
                <a:spcPct val="90000"/>
              </a:lnSpc>
            </a:pPr>
            <a:r>
              <a:rPr lang="en-US" sz="4400" dirty="0" smtClean="0"/>
              <a:t>Professional Learning Module</a:t>
            </a:r>
            <a:br>
              <a:rPr lang="en-US" sz="4400" dirty="0" smtClean="0"/>
            </a:br>
            <a:r>
              <a:rPr lang="en-US" sz="4400" dirty="0" smtClean="0"/>
              <a:t>on Growth Targets</a:t>
            </a:r>
            <a:r>
              <a:rPr lang="en-US" dirty="0" smtClean="0"/>
              <a:t/>
            </a:r>
            <a:br>
              <a:rPr lang="en-US" dirty="0" smtClean="0"/>
            </a:br>
            <a:r>
              <a:rPr lang="en-US" sz="3100" dirty="0" smtClean="0"/>
              <a:t>(See </a:t>
            </a:r>
            <a:r>
              <a:rPr lang="en-US" sz="3200" dirty="0">
                <a:hlinkClick r:id="rId3"/>
              </a:rPr>
              <a:t>TDES Student Growth Measures</a:t>
            </a:r>
            <a:r>
              <a:rPr lang="en-US" sz="3100" dirty="0" smtClean="0"/>
              <a:t>)</a:t>
            </a:r>
            <a:endParaRPr lang="en-US" sz="3100" dirty="0"/>
          </a:p>
        </p:txBody>
      </p:sp>
      <p:sp>
        <p:nvSpPr>
          <p:cNvPr id="8" name="Slide Number Placeholder 7"/>
          <p:cNvSpPr>
            <a:spLocks noGrp="1"/>
          </p:cNvSpPr>
          <p:nvPr>
            <p:ph type="sldNum" sz="quarter" idx="11"/>
          </p:nvPr>
        </p:nvSpPr>
        <p:spPr/>
        <p:txBody>
          <a:bodyPr/>
          <a:lstStyle/>
          <a:p>
            <a:pPr algn="r"/>
            <a:fld id="{F3477EC8-074D-41C4-94AE-E9EA7CEEA348}" type="slidenum">
              <a:rPr lang="en-US" smtClean="0"/>
              <a:pPr algn="r"/>
              <a:t>11</a:t>
            </a:fld>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634" y="2090057"/>
            <a:ext cx="4336443" cy="3222218"/>
          </a:xfrm>
          <a:prstGeom prst="rect">
            <a:avLst/>
          </a:prstGeom>
        </p:spPr>
      </p:pic>
    </p:spTree>
    <p:extLst>
      <p:ext uri="{BB962C8B-B14F-4D97-AF65-F5344CB8AC3E}">
        <p14:creationId xmlns:p14="http://schemas.microsoft.com/office/powerpoint/2010/main" val="3403431459"/>
      </p:ext>
    </p:extLst>
  </p:cSld>
  <p:clrMapOvr>
    <a:masterClrMapping/>
  </p:clrMapOvr>
  <mc:AlternateContent xmlns:mc="http://schemas.openxmlformats.org/markup-compatibility/2006" xmlns:p14="http://schemas.microsoft.com/office/powerpoint/2010/main">
    <mc:Choice Requires="p14">
      <p:transition spd="slow" p14:dur="2000" advTm="26434"/>
    </mc:Choice>
    <mc:Fallback xmlns="">
      <p:transition spd="slow" advTm="26434"/>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0"/>
          </p:nvPr>
        </p:nvSpPr>
        <p:spPr>
          <a:xfrm>
            <a:off x="4939596" y="2055813"/>
            <a:ext cx="3972629" cy="2287587"/>
          </a:xfrm>
        </p:spPr>
        <p:txBody>
          <a:bodyPr/>
          <a:lstStyle/>
          <a:p>
            <a:pPr marL="285750" indent="-285750"/>
            <a:r>
              <a:rPr lang="en-US" sz="2000" dirty="0"/>
              <a:t>Explains how growth is measured </a:t>
            </a:r>
            <a:r>
              <a:rPr lang="en-US" sz="2000" dirty="0" smtClean="0"/>
              <a:t>for </a:t>
            </a:r>
            <a:r>
              <a:rPr lang="en-US" sz="2000" dirty="0"/>
              <a:t>each grade </a:t>
            </a:r>
            <a:r>
              <a:rPr lang="en-US" sz="2000" dirty="0" smtClean="0"/>
              <a:t/>
            </a:r>
            <a:br>
              <a:rPr lang="en-US" sz="2000" dirty="0" smtClean="0"/>
            </a:br>
            <a:r>
              <a:rPr lang="en-US" sz="2000" dirty="0" smtClean="0"/>
              <a:t>and </a:t>
            </a:r>
            <a:r>
              <a:rPr lang="en-US" sz="2000" dirty="0"/>
              <a:t>subject. </a:t>
            </a:r>
          </a:p>
          <a:p>
            <a:pPr marL="285750" indent="-285750"/>
            <a:r>
              <a:rPr lang="en-US" sz="2000" dirty="0"/>
              <a:t>Provides guidance </a:t>
            </a:r>
            <a:r>
              <a:rPr lang="en-US" sz="2000" dirty="0" smtClean="0"/>
              <a:t>on acceptable range of target </a:t>
            </a:r>
            <a:r>
              <a:rPr lang="en-US" sz="2000" dirty="0"/>
              <a:t>adjustments.</a:t>
            </a:r>
          </a:p>
          <a:p>
            <a:pPr marL="285750" indent="-285750"/>
            <a:r>
              <a:rPr lang="en-US" sz="2000" dirty="0" smtClean="0"/>
              <a:t>Types of data reports available</a:t>
            </a:r>
            <a:endParaRPr lang="en-US" sz="2000" dirty="0"/>
          </a:p>
          <a:p>
            <a:endParaRPr lang="en-US" sz="2000" dirty="0"/>
          </a:p>
          <a:p>
            <a:pPr marL="0" indent="0">
              <a:buNone/>
            </a:pPr>
            <a:endParaRPr lang="en-US" sz="2000" dirty="0"/>
          </a:p>
        </p:txBody>
      </p:sp>
      <p:sp>
        <p:nvSpPr>
          <p:cNvPr id="2" name="Title 1"/>
          <p:cNvSpPr>
            <a:spLocks noGrp="1"/>
          </p:cNvSpPr>
          <p:nvPr>
            <p:ph type="title"/>
          </p:nvPr>
        </p:nvSpPr>
        <p:spPr/>
        <p:txBody>
          <a:bodyPr>
            <a:normAutofit/>
          </a:bodyPr>
          <a:lstStyle/>
          <a:p>
            <a:r>
              <a:rPr lang="en-US" dirty="0" smtClean="0"/>
              <a:t>Assessment-Specific Guidance</a:t>
            </a:r>
            <a:br>
              <a:rPr lang="en-US" dirty="0" smtClean="0"/>
            </a:br>
            <a:r>
              <a:rPr lang="en-US" sz="3100" dirty="0" smtClean="0"/>
              <a:t>(See </a:t>
            </a:r>
            <a:r>
              <a:rPr lang="en-US" sz="3200" dirty="0">
                <a:hlinkClick r:id="rId3"/>
              </a:rPr>
              <a:t>TDES Student Growth Measures</a:t>
            </a:r>
            <a:r>
              <a:rPr lang="en-US" sz="3100" dirty="0" smtClean="0"/>
              <a:t>)</a:t>
            </a:r>
            <a:endParaRPr lang="en-US" sz="3100" dirty="0"/>
          </a:p>
        </p:txBody>
      </p:sp>
      <p:sp>
        <p:nvSpPr>
          <p:cNvPr id="10" name="Slide Number Placeholder 9"/>
          <p:cNvSpPr>
            <a:spLocks noGrp="1"/>
          </p:cNvSpPr>
          <p:nvPr>
            <p:ph type="sldNum" sz="quarter" idx="11"/>
          </p:nvPr>
        </p:nvSpPr>
        <p:spPr/>
        <p:txBody>
          <a:bodyPr/>
          <a:lstStyle/>
          <a:p>
            <a:pPr algn="r"/>
            <a:fld id="{F3477EC8-074D-41C4-94AE-E9EA7CEEA348}" type="slidenum">
              <a:rPr lang="en-US" smtClean="0"/>
              <a:pPr algn="r"/>
              <a:t>12</a:t>
            </a:fld>
            <a:endParaRPr lang="en-US" dirty="0"/>
          </a:p>
        </p:txBody>
      </p:sp>
      <p:sp>
        <p:nvSpPr>
          <p:cNvPr id="7" name="Rectangle 6"/>
          <p:cNvSpPr/>
          <p:nvPr/>
        </p:nvSpPr>
        <p:spPr>
          <a:xfrm>
            <a:off x="700644" y="1864426"/>
            <a:ext cx="3895107" cy="4773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935592" y="1951400"/>
            <a:ext cx="3383745" cy="4555916"/>
          </a:xfrm>
          <a:prstGeom prst="rect">
            <a:avLst/>
          </a:prstGeom>
        </p:spPr>
      </p:pic>
      <p:pic>
        <p:nvPicPr>
          <p:cNvPr id="4" name="Picture 3"/>
          <p:cNvPicPr>
            <a:picLocks noChangeAspect="1"/>
          </p:cNvPicPr>
          <p:nvPr/>
        </p:nvPicPr>
        <p:blipFill>
          <a:blip r:embed="rId5"/>
          <a:stretch>
            <a:fillRect/>
          </a:stretch>
        </p:blipFill>
        <p:spPr>
          <a:xfrm>
            <a:off x="5221159" y="4489705"/>
            <a:ext cx="3257558" cy="2171118"/>
          </a:xfrm>
          <a:prstGeom prst="rect">
            <a:avLst/>
          </a:prstGeom>
          <a:ln w="28575">
            <a:solidFill>
              <a:schemeClr val="accent1"/>
            </a:solidFill>
          </a:ln>
        </p:spPr>
      </p:pic>
    </p:spTree>
    <p:extLst>
      <p:ext uri="{BB962C8B-B14F-4D97-AF65-F5344CB8AC3E}">
        <p14:creationId xmlns:p14="http://schemas.microsoft.com/office/powerpoint/2010/main" val="1866134427"/>
      </p:ext>
    </p:extLst>
  </p:cSld>
  <p:clrMapOvr>
    <a:masterClrMapping/>
  </p:clrMapOvr>
  <mc:AlternateContent xmlns:mc="http://schemas.openxmlformats.org/markup-compatibility/2006" xmlns:p14="http://schemas.microsoft.com/office/powerpoint/2010/main">
    <mc:Choice Requires="p14">
      <p:transition spd="slow" p14:dur="2000" advTm="38227"/>
    </mc:Choice>
    <mc:Fallback xmlns="">
      <p:transition spd="slow" advTm="38227"/>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0"/>
          </p:nvPr>
        </p:nvSpPr>
        <p:spPr>
          <a:xfrm>
            <a:off x="4483100" y="2055813"/>
            <a:ext cx="4429125" cy="3852006"/>
          </a:xfrm>
        </p:spPr>
        <p:txBody>
          <a:bodyPr/>
          <a:lstStyle/>
          <a:p>
            <a:r>
              <a:rPr lang="en-US" dirty="0"/>
              <a:t>Models the writing style and presentation of data that meet </a:t>
            </a:r>
            <a:br>
              <a:rPr lang="en-US" dirty="0"/>
            </a:br>
            <a:r>
              <a:rPr lang="en-US" dirty="0"/>
              <a:t>the essential elements of the </a:t>
            </a:r>
            <a:br>
              <a:rPr lang="en-US" dirty="0"/>
            </a:br>
            <a:r>
              <a:rPr lang="en-US" dirty="0"/>
              <a:t>SLO Approval Checklist.</a:t>
            </a:r>
          </a:p>
          <a:p>
            <a:pPr marL="0" indent="0">
              <a:buNone/>
            </a:pPr>
            <a:endParaRPr lang="en-US" dirty="0"/>
          </a:p>
        </p:txBody>
      </p:sp>
      <p:sp>
        <p:nvSpPr>
          <p:cNvPr id="2" name="Title 1"/>
          <p:cNvSpPr>
            <a:spLocks noGrp="1"/>
          </p:cNvSpPr>
          <p:nvPr>
            <p:ph type="title"/>
          </p:nvPr>
        </p:nvSpPr>
        <p:spPr/>
        <p:txBody>
          <a:bodyPr>
            <a:normAutofit/>
          </a:bodyPr>
          <a:lstStyle/>
          <a:p>
            <a:r>
              <a:rPr lang="en-US" sz="5300" dirty="0" smtClean="0"/>
              <a:t>Sample SLOs</a:t>
            </a:r>
            <a:r>
              <a:rPr lang="en-US" dirty="0" smtClean="0"/>
              <a:t/>
            </a:r>
            <a:br>
              <a:rPr lang="en-US" dirty="0" smtClean="0"/>
            </a:br>
            <a:r>
              <a:rPr lang="en-US" sz="3100" dirty="0" smtClean="0"/>
              <a:t>(See </a:t>
            </a:r>
            <a:r>
              <a:rPr lang="en-US" sz="3200" dirty="0">
                <a:hlinkClick r:id="rId3"/>
              </a:rPr>
              <a:t>TDES Student Growth Measures</a:t>
            </a:r>
            <a:r>
              <a:rPr lang="en-US" sz="3100" dirty="0" smtClean="0"/>
              <a:t>)</a:t>
            </a:r>
            <a:endParaRPr lang="en-US" sz="3100" dirty="0"/>
          </a:p>
        </p:txBody>
      </p:sp>
      <p:sp>
        <p:nvSpPr>
          <p:cNvPr id="8" name="Slide Number Placeholder 7"/>
          <p:cNvSpPr>
            <a:spLocks noGrp="1"/>
          </p:cNvSpPr>
          <p:nvPr>
            <p:ph type="sldNum" sz="quarter" idx="11"/>
          </p:nvPr>
        </p:nvSpPr>
        <p:spPr/>
        <p:txBody>
          <a:bodyPr/>
          <a:lstStyle/>
          <a:p>
            <a:pPr algn="r"/>
            <a:fld id="{F3477EC8-074D-41C4-94AE-E9EA7CEEA348}" type="slidenum">
              <a:rPr lang="en-US" smtClean="0"/>
              <a:pPr algn="r"/>
              <a:t>13</a:t>
            </a:fld>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544" y="1959429"/>
            <a:ext cx="4040044" cy="4661065"/>
          </a:xfrm>
          <a:prstGeom prst="rect">
            <a:avLst/>
          </a:prstGeom>
        </p:spPr>
      </p:pic>
    </p:spTree>
    <p:extLst>
      <p:ext uri="{BB962C8B-B14F-4D97-AF65-F5344CB8AC3E}">
        <p14:creationId xmlns:p14="http://schemas.microsoft.com/office/powerpoint/2010/main" val="2372483154"/>
      </p:ext>
    </p:extLst>
  </p:cSld>
  <p:clrMapOvr>
    <a:masterClrMapping/>
  </p:clrMapOvr>
  <mc:AlternateContent xmlns:mc="http://schemas.openxmlformats.org/markup-compatibility/2006" xmlns:p14="http://schemas.microsoft.com/office/powerpoint/2010/main">
    <mc:Choice Requires="p14">
      <p:transition spd="slow" p14:dur="2000" advTm="12636"/>
    </mc:Choice>
    <mc:Fallback xmlns="">
      <p:transition spd="slow" advTm="12636"/>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300" dirty="0" smtClean="0"/>
              <a:t>Refer to SLO Sample 1 </a:t>
            </a:r>
            <a:r>
              <a:rPr lang="en-US" dirty="0" smtClean="0"/>
              <a:t/>
            </a:r>
            <a:br>
              <a:rPr lang="en-US" dirty="0" smtClean="0"/>
            </a:br>
            <a:r>
              <a:rPr lang="en-US" sz="3100" dirty="0" smtClean="0"/>
              <a:t>(See </a:t>
            </a:r>
            <a:r>
              <a:rPr lang="en-US" sz="3200" dirty="0">
                <a:hlinkClick r:id="rId3"/>
              </a:rPr>
              <a:t>TDES Student Growth </a:t>
            </a:r>
            <a:r>
              <a:rPr lang="en-US" sz="3200" dirty="0" smtClean="0">
                <a:hlinkClick r:id="rId3"/>
              </a:rPr>
              <a:t>Measures</a:t>
            </a:r>
            <a:r>
              <a:rPr lang="en-US" sz="3200" dirty="0" smtClean="0"/>
              <a:t>)</a:t>
            </a:r>
            <a:endParaRPr lang="en-US" sz="3100" dirty="0"/>
          </a:p>
        </p:txBody>
      </p:sp>
      <p:pic>
        <p:nvPicPr>
          <p:cNvPr id="4" name="Content Placeholder 3"/>
          <p:cNvPicPr>
            <a:picLocks noGrp="1" noChangeAspect="1"/>
          </p:cNvPicPr>
          <p:nvPr>
            <p:ph idx="4294967295"/>
          </p:nvPr>
        </p:nvPicPr>
        <p:blipFill>
          <a:blip r:embed="rId4">
            <a:extLst>
              <a:ext uri="{28A0092B-C50C-407E-A947-70E740481C1C}">
                <a14:useLocalDpi xmlns:a14="http://schemas.microsoft.com/office/drawing/2010/main" val="0"/>
              </a:ext>
            </a:extLst>
          </a:blip>
          <a:stretch>
            <a:fillRect/>
          </a:stretch>
        </p:blipFill>
        <p:spPr>
          <a:xfrm>
            <a:off x="1409700" y="1963738"/>
            <a:ext cx="6400800" cy="4714875"/>
          </a:xfrm>
        </p:spPr>
      </p:pic>
      <p:sp>
        <p:nvSpPr>
          <p:cNvPr id="6" name="Slide Number Placeholder 5"/>
          <p:cNvSpPr>
            <a:spLocks noGrp="1"/>
          </p:cNvSpPr>
          <p:nvPr>
            <p:ph type="sldNum" sz="quarter" idx="10"/>
          </p:nvPr>
        </p:nvSpPr>
        <p:spPr/>
        <p:txBody>
          <a:bodyPr/>
          <a:lstStyle/>
          <a:p>
            <a:pPr algn="r"/>
            <a:fld id="{F3477EC8-074D-41C4-94AE-E9EA7CEEA348}" type="slidenum">
              <a:rPr lang="en-US" smtClean="0"/>
              <a:pPr algn="r"/>
              <a:t>14</a:t>
            </a:fld>
            <a:endParaRPr lang="en-US" dirty="0"/>
          </a:p>
        </p:txBody>
      </p:sp>
    </p:spTree>
    <p:extLst>
      <p:ext uri="{BB962C8B-B14F-4D97-AF65-F5344CB8AC3E}">
        <p14:creationId xmlns:p14="http://schemas.microsoft.com/office/powerpoint/2010/main" val="3973708120"/>
      </p:ext>
    </p:extLst>
  </p:cSld>
  <p:clrMapOvr>
    <a:masterClrMapping/>
  </p:clrMapOvr>
  <mc:AlternateContent xmlns:mc="http://schemas.openxmlformats.org/markup-compatibility/2006" xmlns:p14="http://schemas.microsoft.com/office/powerpoint/2010/main">
    <mc:Choice Requires="p14">
      <p:transition spd="slow" p14:dur="2000" advTm="36896"/>
    </mc:Choice>
    <mc:Fallback xmlns="">
      <p:transition spd="slow" advTm="36896"/>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 Approval Checklist</a:t>
            </a:r>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15</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430" y="1941413"/>
            <a:ext cx="7476614" cy="4555080"/>
          </a:xfrm>
          <a:prstGeom prst="rect">
            <a:avLst/>
          </a:prstGeom>
        </p:spPr>
      </p:pic>
    </p:spTree>
    <p:extLst>
      <p:ext uri="{BB962C8B-B14F-4D97-AF65-F5344CB8AC3E}">
        <p14:creationId xmlns:p14="http://schemas.microsoft.com/office/powerpoint/2010/main" val="3077953223"/>
      </p:ext>
    </p:extLst>
  </p:cSld>
  <p:clrMapOvr>
    <a:masterClrMapping/>
  </p:clrMapOvr>
  <mc:AlternateContent xmlns:mc="http://schemas.openxmlformats.org/markup-compatibility/2006" xmlns:p14="http://schemas.microsoft.com/office/powerpoint/2010/main">
    <mc:Choice Requires="p14">
      <p:transition spd="slow" p14:dur="2000" advTm="22590"/>
    </mc:Choice>
    <mc:Fallback xmlns="">
      <p:transition spd="slow" advTm="22590"/>
    </mc:Fallback>
  </mc:AlternateContent>
  <p:timing>
    <p:tnLst>
      <p:par>
        <p:cTn id="1" dur="indefinite" restart="never" nodeType="tmRoot"/>
      </p:par>
    </p:tnLst>
  </p:timing>
  <p:extLst mod="1">
    <p:ext uri="{3A86A75C-4F4B-4683-9AE1-C65F6400EC91}">
      <p14:laserTraceLst xmlns:p14="http://schemas.microsoft.com/office/powerpoint/2010/main">
        <p14:tracePtLst>
          <p14:tracePt t="15646" x="1638300" y="4060825"/>
          <p14:tracePt t="15676" x="1630363" y="4060825"/>
          <p14:tracePt t="15684" x="1630363" y="4054475"/>
          <p14:tracePt t="15692" x="1622425" y="4038600"/>
          <p14:tracePt t="15868" x="1616075" y="4038600"/>
          <p14:tracePt t="15884" x="1608138" y="4038600"/>
          <p14:tracePt t="15892" x="1600200" y="4038600"/>
          <p14:tracePt t="15932" x="1592263" y="4038600"/>
          <p14:tracePt t="15948" x="1577975" y="4038600"/>
          <p14:tracePt t="15956" x="1554163" y="4038600"/>
          <p14:tracePt t="15964" x="1539875" y="4038600"/>
          <p14:tracePt t="15985" x="1524000" y="4038600"/>
          <p14:tracePt t="16012" x="1516063" y="4038600"/>
          <p14:tracePt t="16028" x="1501775" y="4038600"/>
          <p14:tracePt t="16036" x="1477963" y="4038600"/>
          <p14:tracePt t="16044" x="1470025" y="4038600"/>
          <p14:tracePt t="16052" x="1439863" y="4038600"/>
          <p14:tracePt t="16069" x="1425575" y="4038600"/>
          <p14:tracePt t="16085" x="1393825" y="4038600"/>
          <p14:tracePt t="16102" x="1371600" y="4038600"/>
          <p14:tracePt t="16119" x="1355725" y="4038600"/>
          <p14:tracePt t="16135" x="1349375" y="4038600"/>
          <p14:tracePt t="16152" x="1341438" y="4038600"/>
          <p14:tracePt t="16168" x="1311275" y="4038600"/>
          <p14:tracePt t="16185" x="1287463" y="4038600"/>
          <p14:tracePt t="16202" x="1249363" y="4046538"/>
          <p14:tracePt t="16218" x="1227138" y="4068763"/>
          <p14:tracePt t="16236" x="1173163" y="4106863"/>
          <p14:tracePt t="16252" x="1143000" y="4130675"/>
          <p14:tracePt t="16269" x="1104900" y="4160838"/>
          <p14:tracePt t="16285" x="1058863" y="4213225"/>
          <p14:tracePt t="16302" x="1012825" y="4259263"/>
          <p14:tracePt t="16319" x="974725" y="4327525"/>
          <p14:tracePt t="16336" x="952500" y="4389438"/>
          <p14:tracePt t="16352" x="936625" y="4435475"/>
          <p14:tracePt t="16369" x="930275" y="4479925"/>
          <p14:tracePt t="16386" x="922338" y="4511675"/>
          <p14:tracePt t="16402" x="922338" y="4541838"/>
          <p14:tracePt t="16419" x="922338" y="4572000"/>
          <p14:tracePt t="16419" x="922338" y="4579938"/>
          <p14:tracePt t="16436" x="922338" y="4602163"/>
          <p14:tracePt t="16452" x="922338" y="4632325"/>
          <p14:tracePt t="16469" x="922338" y="4648200"/>
          <p14:tracePt t="16486" x="930275" y="4664075"/>
          <p14:tracePt t="16503" x="930275" y="4678363"/>
          <p14:tracePt t="16540" x="944563" y="4678363"/>
          <p14:tracePt t="16556" x="960438" y="4678363"/>
          <p14:tracePt t="16569" x="968375" y="4678363"/>
          <p14:tracePt t="16572" x="1006475" y="4656138"/>
          <p14:tracePt t="16586" x="1036638" y="4618038"/>
          <p14:tracePt t="16603" x="1074738" y="4587875"/>
          <p14:tracePt t="16620" x="1120775" y="4533900"/>
          <p14:tracePt t="16637" x="1143000" y="4479925"/>
          <p14:tracePt t="16653" x="1158875" y="4427538"/>
          <p14:tracePt t="16670" x="1173163" y="4381500"/>
          <p14:tracePt t="16686" x="1181100" y="4335463"/>
          <p14:tracePt t="16703" x="1189038" y="4275138"/>
          <p14:tracePt t="16720" x="1196975" y="4221163"/>
          <p14:tracePt t="16736" x="1203325" y="4183063"/>
          <p14:tracePt t="16753" x="1203325" y="4144963"/>
          <p14:tracePt t="16770" x="1203325" y="4130675"/>
          <p14:tracePt t="16787" x="1196975" y="4098925"/>
          <p14:tracePt t="16803" x="1189038" y="4076700"/>
          <p14:tracePt t="16820" x="1181100" y="4060825"/>
          <p14:tracePt t="16900" x="1181100" y="4054475"/>
          <p14:tracePt t="16932" x="1173163" y="4054475"/>
          <p14:tracePt t="16937" x="1158875" y="4054475"/>
          <p14:tracePt t="16944" x="1135063" y="4054475"/>
          <p14:tracePt t="16954" x="1082675" y="4054475"/>
          <p14:tracePt t="16970" x="1012825" y="4060825"/>
          <p14:tracePt t="16987" x="968375" y="4068763"/>
          <p14:tracePt t="17004" x="914400" y="4076700"/>
          <p14:tracePt t="17021" x="892175" y="4092575"/>
          <p14:tracePt t="17037" x="854075" y="4122738"/>
          <p14:tracePt t="17054" x="822325" y="4152900"/>
          <p14:tracePt t="17071" x="784225" y="4198938"/>
          <p14:tracePt t="17087" x="739775" y="4237038"/>
          <p14:tracePt t="17104" x="723900" y="4289425"/>
          <p14:tracePt t="17121" x="708025" y="4343400"/>
          <p14:tracePt t="17137" x="701675" y="4411663"/>
          <p14:tracePt t="17154" x="701675" y="4449763"/>
          <p14:tracePt t="17171" x="701675" y="4487863"/>
          <p14:tracePt t="17188" x="715963" y="4533900"/>
          <p14:tracePt t="17204" x="731838" y="4556125"/>
          <p14:tracePt t="17221" x="746125" y="4572000"/>
          <p14:tracePt t="17238" x="769938" y="4587875"/>
          <p14:tracePt t="17254" x="838200" y="4602163"/>
          <p14:tracePt t="17271" x="930275" y="4610100"/>
          <p14:tracePt t="17288" x="1058863" y="4618038"/>
          <p14:tracePt t="17305" x="1203325" y="4618038"/>
          <p14:tracePt t="17321" x="1341438" y="4618038"/>
          <p14:tracePt t="17338" x="1463675" y="4587875"/>
          <p14:tracePt t="17355" x="1554163" y="4541838"/>
          <p14:tracePt t="17371" x="1616075" y="4479925"/>
          <p14:tracePt t="17388" x="1622425" y="4457700"/>
          <p14:tracePt t="17405" x="1630363" y="4403725"/>
          <p14:tracePt t="17422" x="1638300" y="4343400"/>
          <p14:tracePt t="17438" x="1638300" y="4289425"/>
          <p14:tracePt t="17455" x="1638300" y="4221163"/>
          <p14:tracePt t="17472" x="1616075" y="4160838"/>
          <p14:tracePt t="17488" x="1592263" y="4098925"/>
          <p14:tracePt t="17505" x="1570038" y="4060825"/>
          <p14:tracePt t="17522" x="1554163" y="4038600"/>
          <p14:tracePt t="17539" x="1539875" y="4016375"/>
          <p14:tracePt t="17555" x="1524000" y="4008438"/>
          <p14:tracePt t="17636" x="1516063" y="4000500"/>
          <p14:tracePt t="17684" x="1508125" y="4000500"/>
          <p14:tracePt t="17692" x="1508125" y="3992563"/>
          <p14:tracePt t="17696" x="1493838" y="3992563"/>
          <p14:tracePt t="17706" x="1477963" y="3992563"/>
          <p14:tracePt t="17722" x="1417638" y="3984625"/>
          <p14:tracePt t="17722" x="1401763" y="3984625"/>
          <p14:tracePt t="17756" x="1363663" y="3984625"/>
          <p14:tracePt t="17772" x="1341438" y="3984625"/>
          <p14:tracePt t="17789" x="1317625" y="3984625"/>
          <p14:tracePt t="17806" x="1311275" y="3984625"/>
          <p14:tracePt t="17964" x="1303338" y="3992563"/>
          <p14:tracePt t="17985" x="0" y="0"/>
        </p14:tracePtLst>
      </p14:laserTrace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Baseline and trend data</a:t>
            </a:r>
          </a:p>
          <a:p>
            <a:r>
              <a:rPr lang="en-US" dirty="0" smtClean="0"/>
              <a:t>Student population</a:t>
            </a:r>
          </a:p>
          <a:p>
            <a:r>
              <a:rPr lang="en-US" dirty="0" smtClean="0"/>
              <a:t>Interval of instruction*</a:t>
            </a:r>
          </a:p>
          <a:p>
            <a:r>
              <a:rPr lang="en-US" dirty="0" smtClean="0"/>
              <a:t>Standards and content*</a:t>
            </a:r>
          </a:p>
          <a:p>
            <a:r>
              <a:rPr lang="en-US" dirty="0" smtClean="0"/>
              <a:t>Assessments*</a:t>
            </a:r>
          </a:p>
          <a:p>
            <a:r>
              <a:rPr lang="en-US" dirty="0" smtClean="0"/>
              <a:t>Growth targets</a:t>
            </a:r>
          </a:p>
          <a:p>
            <a:r>
              <a:rPr lang="en-US" dirty="0" smtClean="0"/>
              <a:t>Rationale for growth targets</a:t>
            </a:r>
          </a:p>
          <a:p>
            <a:pPr marL="0" indent="0">
              <a:buNone/>
            </a:pPr>
            <a:endParaRPr lang="en-US" sz="1800" dirty="0" smtClean="0"/>
          </a:p>
          <a:p>
            <a:pPr marL="0" indent="0">
              <a:buNone/>
            </a:pPr>
            <a:r>
              <a:rPr lang="en-US" sz="1800" dirty="0" smtClean="0"/>
              <a:t>*</a:t>
            </a:r>
            <a:r>
              <a:rPr lang="en-US" sz="1800" dirty="0"/>
              <a:t>The district populates these components.</a:t>
            </a:r>
          </a:p>
          <a:p>
            <a:endParaRPr lang="en-US" dirty="0"/>
          </a:p>
        </p:txBody>
      </p:sp>
      <p:sp>
        <p:nvSpPr>
          <p:cNvPr id="2" name="Title 1"/>
          <p:cNvSpPr>
            <a:spLocks noGrp="1"/>
          </p:cNvSpPr>
          <p:nvPr>
            <p:ph type="title"/>
          </p:nvPr>
        </p:nvSpPr>
        <p:spPr/>
        <p:txBody>
          <a:bodyPr/>
          <a:lstStyle/>
          <a:p>
            <a:r>
              <a:rPr lang="en-US" dirty="0" smtClean="0"/>
              <a:t>Components of the CMSD SLO</a:t>
            </a:r>
            <a:endParaRPr lang="en-US" dirty="0"/>
          </a:p>
        </p:txBody>
      </p:sp>
      <p:sp>
        <p:nvSpPr>
          <p:cNvPr id="10" name="Slide Number Placeholder 9"/>
          <p:cNvSpPr>
            <a:spLocks noGrp="1"/>
          </p:cNvSpPr>
          <p:nvPr>
            <p:ph type="sldNum" sz="quarter" idx="10"/>
          </p:nvPr>
        </p:nvSpPr>
        <p:spPr/>
        <p:txBody>
          <a:bodyPr/>
          <a:lstStyle/>
          <a:p>
            <a:pPr algn="r"/>
            <a:fld id="{F3477EC8-074D-41C4-94AE-E9EA7CEEA348}" type="slidenum">
              <a:rPr lang="en-US" smtClean="0"/>
              <a:pPr algn="r"/>
              <a:t>16</a:t>
            </a:fld>
            <a:endParaRPr lang="en-US" dirty="0"/>
          </a:p>
        </p:txBody>
      </p:sp>
    </p:spTree>
    <p:extLst>
      <p:ext uri="{BB962C8B-B14F-4D97-AF65-F5344CB8AC3E}">
        <p14:creationId xmlns:p14="http://schemas.microsoft.com/office/powerpoint/2010/main" val="2358831194"/>
      </p:ext>
    </p:extLst>
  </p:cSld>
  <p:clrMapOvr>
    <a:masterClrMapping/>
  </p:clrMapOvr>
  <mc:AlternateContent xmlns:mc="http://schemas.openxmlformats.org/markup-compatibility/2006" xmlns:p14="http://schemas.microsoft.com/office/powerpoint/2010/main">
    <mc:Choice Requires="p14">
      <p:transition spd="slow" p14:dur="2000" advTm="73916"/>
    </mc:Choice>
    <mc:Fallback xmlns="">
      <p:transition spd="slow" advTm="73916"/>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rPr lang="en-US" i="1" dirty="0"/>
              <a:t>Essential elements:</a:t>
            </a:r>
            <a:endParaRPr lang="en-US" dirty="0" smtClean="0"/>
          </a:p>
          <a:p>
            <a:pPr lvl="0"/>
            <a:r>
              <a:rPr lang="en-US" dirty="0" smtClean="0"/>
              <a:t>Identifies sources of student performance data </a:t>
            </a:r>
            <a:br>
              <a:rPr lang="en-US" dirty="0" smtClean="0"/>
            </a:br>
            <a:r>
              <a:rPr lang="en-US" dirty="0" smtClean="0"/>
              <a:t>and information.</a:t>
            </a:r>
          </a:p>
          <a:p>
            <a:pPr lvl="0"/>
            <a:r>
              <a:rPr lang="en-US" dirty="0" smtClean="0"/>
              <a:t>Summarizes overall pretest score results, including grouping students by performance level.</a:t>
            </a:r>
          </a:p>
          <a:p>
            <a:pPr lvl="0"/>
            <a:r>
              <a:rPr lang="en-US" dirty="0" smtClean="0"/>
              <a:t>Identifies students’ academic strengths and weaknesses based on pretest results and other baseline and trend data, including a review of content- or skill-level preassessment strand data whenever available.</a:t>
            </a:r>
          </a:p>
          <a:p>
            <a:endParaRPr lang="en-US" dirty="0"/>
          </a:p>
        </p:txBody>
      </p:sp>
      <p:sp>
        <p:nvSpPr>
          <p:cNvPr id="2" name="Title 1"/>
          <p:cNvSpPr>
            <a:spLocks noGrp="1"/>
          </p:cNvSpPr>
          <p:nvPr>
            <p:ph type="title"/>
          </p:nvPr>
        </p:nvSpPr>
        <p:spPr/>
        <p:txBody>
          <a:bodyPr/>
          <a:lstStyle/>
          <a:p>
            <a:r>
              <a:rPr lang="en-US" dirty="0" smtClean="0"/>
              <a:t>Baseline and Trend Data</a:t>
            </a:r>
            <a:endParaRPr lang="en-US" dirty="0"/>
          </a:p>
        </p:txBody>
      </p:sp>
      <p:sp>
        <p:nvSpPr>
          <p:cNvPr id="8" name="Slide Number Placeholder 7"/>
          <p:cNvSpPr>
            <a:spLocks noGrp="1"/>
          </p:cNvSpPr>
          <p:nvPr>
            <p:ph type="sldNum" sz="quarter" idx="10"/>
          </p:nvPr>
        </p:nvSpPr>
        <p:spPr/>
        <p:txBody>
          <a:bodyPr/>
          <a:lstStyle/>
          <a:p>
            <a:pPr algn="r"/>
            <a:fld id="{F3477EC8-074D-41C4-94AE-E9EA7CEEA348}" type="slidenum">
              <a:rPr lang="en-US" smtClean="0"/>
              <a:pPr algn="r"/>
              <a:t>17</a:t>
            </a:fld>
            <a:endParaRPr lang="en-US" dirty="0"/>
          </a:p>
        </p:txBody>
      </p:sp>
    </p:spTree>
    <p:extLst>
      <p:ext uri="{BB962C8B-B14F-4D97-AF65-F5344CB8AC3E}">
        <p14:creationId xmlns:p14="http://schemas.microsoft.com/office/powerpoint/2010/main" val="3948975808"/>
      </p:ext>
    </p:extLst>
  </p:cSld>
  <p:clrMapOvr>
    <a:masterClrMapping/>
  </p:clrMapOvr>
  <mc:AlternateContent xmlns:mc="http://schemas.openxmlformats.org/markup-compatibility/2006" xmlns:p14="http://schemas.microsoft.com/office/powerpoint/2010/main">
    <mc:Choice Requires="p14">
      <p:transition spd="slow" p14:dur="2000" advTm="31087"/>
    </mc:Choice>
    <mc:Fallback xmlns="">
      <p:transition spd="slow" advTm="31087"/>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Baseline and Trend Data</a:t>
            </a:r>
            <a:endParaRPr lang="en-US" dirty="0"/>
          </a:p>
        </p:txBody>
      </p:sp>
      <p:sp>
        <p:nvSpPr>
          <p:cNvPr id="3" name="Content Placeholder 2"/>
          <p:cNvSpPr>
            <a:spLocks noGrp="1"/>
          </p:cNvSpPr>
          <p:nvPr>
            <p:ph idx="1"/>
          </p:nvPr>
        </p:nvSpPr>
        <p:spPr/>
        <p:txBody>
          <a:bodyPr/>
          <a:lstStyle/>
          <a:p>
            <a:r>
              <a:rPr lang="en-US" dirty="0"/>
              <a:t>SLO Sample 1</a:t>
            </a:r>
          </a:p>
          <a:p>
            <a:endParaRPr lang="en-US" dirty="0"/>
          </a:p>
        </p:txBody>
      </p:sp>
      <p:sp>
        <p:nvSpPr>
          <p:cNvPr id="4" name="Title 1"/>
          <p:cNvSpPr txBox="1">
            <a:spLocks/>
          </p:cNvSpPr>
          <p:nvPr/>
        </p:nvSpPr>
        <p:spPr>
          <a:xfrm>
            <a:off x="636270" y="457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i="1" dirty="0"/>
          </a:p>
        </p:txBody>
      </p:sp>
      <p:sp>
        <p:nvSpPr>
          <p:cNvPr id="5" name="Slide Number Placeholder 4"/>
          <p:cNvSpPr>
            <a:spLocks noGrp="1"/>
          </p:cNvSpPr>
          <p:nvPr>
            <p:ph type="sldNum" sz="quarter" idx="10"/>
          </p:nvPr>
        </p:nvSpPr>
        <p:spPr/>
        <p:txBody>
          <a:bodyPr/>
          <a:lstStyle/>
          <a:p>
            <a:pPr algn="r"/>
            <a:fld id="{F3477EC8-074D-41C4-94AE-E9EA7CEEA348}" type="slidenum">
              <a:rPr lang="en-US" smtClean="0"/>
              <a:pPr algn="r"/>
              <a:t>18</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9094" y="2185059"/>
            <a:ext cx="5996775" cy="4500747"/>
          </a:xfrm>
          <a:prstGeom prst="rect">
            <a:avLst/>
          </a:prstGeom>
        </p:spPr>
      </p:pic>
    </p:spTree>
    <p:extLst>
      <p:ext uri="{BB962C8B-B14F-4D97-AF65-F5344CB8AC3E}">
        <p14:creationId xmlns:p14="http://schemas.microsoft.com/office/powerpoint/2010/main" val="3508765975"/>
      </p:ext>
    </p:extLst>
  </p:cSld>
  <p:clrMapOvr>
    <a:masterClrMapping/>
  </p:clrMapOvr>
  <mc:AlternateContent xmlns:mc="http://schemas.openxmlformats.org/markup-compatibility/2006" xmlns:p14="http://schemas.microsoft.com/office/powerpoint/2010/main">
    <mc:Choice Requires="p14">
      <p:transition spd="slow" p14:dur="2000" advTm="11071"/>
    </mc:Choice>
    <mc:Fallback xmlns="">
      <p:transition spd="slow" advTm="11071"/>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lvl="0"/>
            <a:r>
              <a:rPr lang="en-US" i="1" dirty="0"/>
              <a:t>Essential element 1: </a:t>
            </a:r>
            <a:r>
              <a:rPr lang="en-US" dirty="0"/>
              <a:t>Identifies sources of student performance data and information</a:t>
            </a:r>
            <a:r>
              <a:rPr lang="en-US" dirty="0" smtClean="0"/>
              <a:t>.</a:t>
            </a:r>
            <a:endParaRPr lang="en-US" dirty="0"/>
          </a:p>
        </p:txBody>
      </p:sp>
      <p:sp>
        <p:nvSpPr>
          <p:cNvPr id="4" name="Title 1"/>
          <p:cNvSpPr txBox="1">
            <a:spLocks/>
          </p:cNvSpPr>
          <p:nvPr/>
        </p:nvSpPr>
        <p:spPr>
          <a:xfrm>
            <a:off x="457200" y="2667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6" name="TextBox 5"/>
          <p:cNvSpPr txBox="1"/>
          <p:nvPr/>
        </p:nvSpPr>
        <p:spPr>
          <a:xfrm>
            <a:off x="5080824" y="3430755"/>
            <a:ext cx="2209800" cy="830997"/>
          </a:xfrm>
          <a:prstGeom prst="rect">
            <a:avLst/>
          </a:prstGeom>
          <a:noFill/>
          <a:ln>
            <a:solidFill>
              <a:schemeClr val="tx1"/>
            </a:solidFill>
          </a:ln>
        </p:spPr>
        <p:txBody>
          <a:bodyPr wrap="square" rtlCol="0">
            <a:spAutoFit/>
          </a:bodyPr>
          <a:lstStyle/>
          <a:p>
            <a:r>
              <a:rPr lang="en-US" sz="1600" dirty="0" smtClean="0"/>
              <a:t>All performance data sources are identified by name.</a:t>
            </a:r>
            <a:endParaRPr lang="en-US" sz="1600" dirty="0"/>
          </a:p>
        </p:txBody>
      </p:sp>
      <p:sp>
        <p:nvSpPr>
          <p:cNvPr id="7" name="Title 6"/>
          <p:cNvSpPr>
            <a:spLocks noGrp="1"/>
          </p:cNvSpPr>
          <p:nvPr>
            <p:ph type="title"/>
          </p:nvPr>
        </p:nvSpPr>
        <p:spPr/>
        <p:txBody>
          <a:bodyPr/>
          <a:lstStyle/>
          <a:p>
            <a:r>
              <a:rPr lang="en-US" dirty="0"/>
              <a:t>Baseline and Trend </a:t>
            </a:r>
            <a:r>
              <a:rPr lang="en-US" dirty="0" smtClean="0"/>
              <a:t>Data</a:t>
            </a:r>
            <a:endParaRPr lang="en-US" dirty="0"/>
          </a:p>
        </p:txBody>
      </p:sp>
      <p:sp>
        <p:nvSpPr>
          <p:cNvPr id="9" name="Slide Number Placeholder 8"/>
          <p:cNvSpPr>
            <a:spLocks noGrp="1"/>
          </p:cNvSpPr>
          <p:nvPr>
            <p:ph type="sldNum" sz="quarter" idx="10"/>
          </p:nvPr>
        </p:nvSpPr>
        <p:spPr/>
        <p:txBody>
          <a:bodyPr/>
          <a:lstStyle/>
          <a:p>
            <a:pPr algn="r"/>
            <a:fld id="{F3477EC8-074D-41C4-94AE-E9EA7CEEA348}" type="slidenum">
              <a:rPr lang="en-US" smtClean="0"/>
              <a:pPr algn="r"/>
              <a:t>19</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728" y="4279565"/>
            <a:ext cx="7779361" cy="1816435"/>
          </a:xfrm>
          <a:prstGeom prst="rect">
            <a:avLst/>
          </a:prstGeom>
        </p:spPr>
      </p:pic>
      <p:sp>
        <p:nvSpPr>
          <p:cNvPr id="11" name="Down Arrow 10"/>
          <p:cNvSpPr/>
          <p:nvPr/>
        </p:nvSpPr>
        <p:spPr>
          <a:xfrm>
            <a:off x="5919024" y="4279565"/>
            <a:ext cx="533400" cy="814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0477208"/>
      </p:ext>
    </p:extLst>
  </p:cSld>
  <p:clrMapOvr>
    <a:masterClrMapping/>
  </p:clrMapOvr>
  <mc:AlternateContent xmlns:mc="http://schemas.openxmlformats.org/markup-compatibility/2006" xmlns:p14="http://schemas.microsoft.com/office/powerpoint/2010/main">
    <mc:Choice Requires="p14">
      <p:transition spd="slow" p14:dur="2000" advTm="30227"/>
    </mc:Choice>
    <mc:Fallback xmlns="">
      <p:transition spd="slow" advTm="30227"/>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Quality review of CMSD SLOs in 2014–15.</a:t>
            </a:r>
          </a:p>
          <a:p>
            <a:r>
              <a:rPr lang="en-US" dirty="0" smtClean="0"/>
              <a:t>Greatest quality deficiencies in </a:t>
            </a:r>
          </a:p>
          <a:p>
            <a:pPr lvl="1"/>
            <a:r>
              <a:rPr lang="en-US" dirty="0" smtClean="0"/>
              <a:t>Baseline and trend data</a:t>
            </a:r>
          </a:p>
          <a:p>
            <a:pPr lvl="1"/>
            <a:r>
              <a:rPr lang="en-US" dirty="0" smtClean="0"/>
              <a:t>Rationale for growth targets</a:t>
            </a:r>
          </a:p>
          <a:p>
            <a:pPr lvl="1"/>
            <a:endParaRPr lang="en-US" dirty="0" smtClean="0"/>
          </a:p>
          <a:p>
            <a:pPr lvl="1"/>
            <a:endParaRPr lang="en-US" dirty="0" smtClean="0"/>
          </a:p>
          <a:p>
            <a:endParaRPr lang="en-US" dirty="0"/>
          </a:p>
        </p:txBody>
      </p:sp>
      <p:sp>
        <p:nvSpPr>
          <p:cNvPr id="8" name="Slide Number Placeholder 7"/>
          <p:cNvSpPr>
            <a:spLocks noGrp="1"/>
          </p:cNvSpPr>
          <p:nvPr>
            <p:ph type="sldNum" sz="quarter" idx="12"/>
          </p:nvPr>
        </p:nvSpPr>
        <p:spPr/>
        <p:txBody>
          <a:bodyPr/>
          <a:lstStyle/>
          <a:p>
            <a:fld id="{BE1C571E-D235-4688-B562-9722DFCCAAD6}" type="slidenum">
              <a:rPr lang="en-US" smtClean="0"/>
              <a:t>2</a:t>
            </a:fld>
            <a:endParaRPr lang="en-US" dirty="0"/>
          </a:p>
        </p:txBody>
      </p:sp>
    </p:spTree>
    <p:extLst>
      <p:ext uri="{BB962C8B-B14F-4D97-AF65-F5344CB8AC3E}">
        <p14:creationId xmlns:p14="http://schemas.microsoft.com/office/powerpoint/2010/main" val="3375201248"/>
      </p:ext>
    </p:extLst>
  </p:cSld>
  <p:clrMapOvr>
    <a:masterClrMapping/>
  </p:clrMapOvr>
  <mc:AlternateContent xmlns:mc="http://schemas.openxmlformats.org/markup-compatibility/2006" xmlns:p14="http://schemas.microsoft.com/office/powerpoint/2010/main">
    <mc:Choice Requires="p14">
      <p:transition spd="slow" p14:dur="2000" advTm="31841"/>
    </mc:Choice>
    <mc:Fallback xmlns="">
      <p:transition spd="slow" advTm="3184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667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5" name="Title 1"/>
          <p:cNvSpPr txBox="1">
            <a:spLocks/>
          </p:cNvSpPr>
          <p:nvPr/>
        </p:nvSpPr>
        <p:spPr>
          <a:xfrm>
            <a:off x="609600" y="116205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i="1" dirty="0"/>
          </a:p>
        </p:txBody>
      </p:sp>
      <p:sp>
        <p:nvSpPr>
          <p:cNvPr id="10" name="Title 9"/>
          <p:cNvSpPr>
            <a:spLocks noGrp="1"/>
          </p:cNvSpPr>
          <p:nvPr>
            <p:ph type="title"/>
          </p:nvPr>
        </p:nvSpPr>
        <p:spPr/>
        <p:txBody>
          <a:bodyPr/>
          <a:lstStyle/>
          <a:p>
            <a:r>
              <a:rPr lang="en-US" dirty="0"/>
              <a:t>Baseline and Trend </a:t>
            </a:r>
            <a:r>
              <a:rPr lang="en-US" dirty="0" smtClean="0"/>
              <a:t>Data</a:t>
            </a:r>
            <a:endParaRPr lang="en-US" dirty="0"/>
          </a:p>
        </p:txBody>
      </p:sp>
      <p:sp>
        <p:nvSpPr>
          <p:cNvPr id="11" name="Content Placeholder 10"/>
          <p:cNvSpPr>
            <a:spLocks noGrp="1"/>
          </p:cNvSpPr>
          <p:nvPr>
            <p:ph idx="1"/>
          </p:nvPr>
        </p:nvSpPr>
        <p:spPr/>
        <p:txBody>
          <a:bodyPr/>
          <a:lstStyle/>
          <a:p>
            <a:pPr lvl="0"/>
            <a:r>
              <a:rPr lang="en-US" i="1" dirty="0"/>
              <a:t>Essential element 2: </a:t>
            </a:r>
            <a:r>
              <a:rPr lang="en-US" dirty="0"/>
              <a:t>Summarizes overall pretest score results, including grouping students by performance level</a:t>
            </a:r>
            <a:r>
              <a:rPr lang="en-US" dirty="0" smtClean="0"/>
              <a:t>.</a:t>
            </a:r>
            <a:endParaRPr lang="en-US" dirty="0"/>
          </a:p>
        </p:txBody>
      </p:sp>
      <p:sp>
        <p:nvSpPr>
          <p:cNvPr id="8" name="TextBox 7"/>
          <p:cNvSpPr txBox="1"/>
          <p:nvPr/>
        </p:nvSpPr>
        <p:spPr>
          <a:xfrm>
            <a:off x="6638290" y="3832324"/>
            <a:ext cx="2057400" cy="1323439"/>
          </a:xfrm>
          <a:prstGeom prst="rect">
            <a:avLst/>
          </a:prstGeom>
          <a:noFill/>
          <a:ln>
            <a:solidFill>
              <a:schemeClr val="tx1"/>
            </a:solidFill>
          </a:ln>
        </p:spPr>
        <p:txBody>
          <a:bodyPr wrap="square" rtlCol="0">
            <a:spAutoFit/>
          </a:bodyPr>
          <a:lstStyle/>
          <a:p>
            <a:r>
              <a:rPr lang="en-US" sz="1600" dirty="0" smtClean="0"/>
              <a:t>Student performance levels represented as score ranges with number of students</a:t>
            </a:r>
            <a:endParaRPr lang="en-US" sz="1600" dirty="0"/>
          </a:p>
        </p:txBody>
      </p:sp>
      <p:sp>
        <p:nvSpPr>
          <p:cNvPr id="6" name="Left Arrow 5"/>
          <p:cNvSpPr/>
          <p:nvPr/>
        </p:nvSpPr>
        <p:spPr>
          <a:xfrm>
            <a:off x="6326247" y="4089400"/>
            <a:ext cx="228599"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11"/>
          <p:cNvSpPr>
            <a:spLocks noGrp="1"/>
          </p:cNvSpPr>
          <p:nvPr>
            <p:ph type="sldNum" sz="quarter" idx="10"/>
          </p:nvPr>
        </p:nvSpPr>
        <p:spPr/>
        <p:txBody>
          <a:bodyPr/>
          <a:lstStyle/>
          <a:p>
            <a:pPr algn="r"/>
            <a:fld id="{F3477EC8-074D-41C4-94AE-E9EA7CEEA348}" type="slidenum">
              <a:rPr lang="en-US" smtClean="0"/>
              <a:pPr algn="r"/>
              <a:t>20</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356" y="3032497"/>
            <a:ext cx="5829744" cy="3527652"/>
          </a:xfrm>
          <a:prstGeom prst="rect">
            <a:avLst/>
          </a:prstGeom>
        </p:spPr>
      </p:pic>
    </p:spTree>
    <p:extLst>
      <p:ext uri="{BB962C8B-B14F-4D97-AF65-F5344CB8AC3E}">
        <p14:creationId xmlns:p14="http://schemas.microsoft.com/office/powerpoint/2010/main" val="3216434927"/>
      </p:ext>
    </p:extLst>
  </p:cSld>
  <p:clrMapOvr>
    <a:masterClrMapping/>
  </p:clrMapOvr>
  <mc:AlternateContent xmlns:mc="http://schemas.openxmlformats.org/markup-compatibility/2006" xmlns:p14="http://schemas.microsoft.com/office/powerpoint/2010/main">
    <mc:Choice Requires="p14">
      <p:transition spd="slow" p14:dur="2000" advTm="66050"/>
    </mc:Choice>
    <mc:Fallback xmlns="">
      <p:transition spd="slow" advTm="66050"/>
    </mc:Fallback>
  </mc:AlternateContent>
  <p:timing>
    <p:tnLst>
      <p:par>
        <p:cTn id="1" dur="indefinite" restart="never" nodeType="tmRoot"/>
      </p:par>
    </p:tnLst>
  </p:timing>
  <p:extLst mod="1">
    <p:ext uri="{3A86A75C-4F4B-4683-9AE1-C65F6400EC91}">
      <p14:laserTraceLst xmlns:p14="http://schemas.microsoft.com/office/powerpoint/2010/main">
        <p14:tracePtLst>
          <p14:tracePt t="17363" x="1562100" y="3597275"/>
          <p14:tracePt t="17395" x="1562100" y="3589338"/>
          <p14:tracePt t="17403" x="1562100" y="3581400"/>
          <p14:tracePt t="17411" x="1554163" y="3573463"/>
          <p14:tracePt t="17422" x="1439863" y="3559175"/>
          <p14:tracePt t="17459" x="1393825" y="3559175"/>
          <p14:tracePt t="17467" x="1317625" y="3559175"/>
          <p14:tracePt t="17483" x="1265238" y="3573463"/>
          <p14:tracePt t="17523" x="1241425" y="3589338"/>
          <p14:tracePt t="17539" x="1203325" y="3619500"/>
          <p14:tracePt t="17555" x="1127125" y="3703638"/>
          <p14:tracePt t="17587" x="1089025" y="3779838"/>
          <p14:tracePt t="17603" x="1044575" y="3870325"/>
          <p14:tracePt t="17616" x="998538" y="4076700"/>
          <p14:tracePt t="17659" x="990600" y="4122738"/>
          <p14:tracePt t="17667" x="982663" y="4251325"/>
          <p14:tracePt t="17691" x="982663" y="4419600"/>
          <p14:tracePt t="17723" x="1006475" y="4511675"/>
          <p14:tracePt t="17739" x="1028700" y="4587875"/>
          <p14:tracePt t="17755" x="1158875" y="4792663"/>
          <p14:tracePt t="17787" x="1211263" y="4822825"/>
          <p14:tracePt t="17799" x="1317625" y="4876800"/>
          <p14:tracePt t="17817" x="1714500" y="4906963"/>
          <p14:tracePt t="17854" x="1812925" y="4906963"/>
          <p14:tracePt t="17866" x="2041525" y="4854575"/>
          <p14:tracePt t="17883" x="2232025" y="4664075"/>
          <p14:tracePt t="17933" x="2263775" y="4564063"/>
          <p14:tracePt t="17934" x="2286000" y="4473575"/>
          <p14:tracePt t="17950" x="2301875" y="4267200"/>
          <p14:tracePt t="17987" x="2301875" y="4237038"/>
          <p14:tracePt t="18000" x="2278063" y="4152900"/>
          <p14:tracePt t="18017" x="2217738" y="3970338"/>
          <p14:tracePt t="18055" x="2171700" y="3908425"/>
          <p14:tracePt t="18067" x="2117725" y="3840163"/>
          <p14:tracePt t="18084" x="1973263" y="3711575"/>
          <p14:tracePt t="18134" x="1897063" y="3665538"/>
          <p14:tracePt t="18135" x="1866900" y="3635375"/>
          <p14:tracePt t="18151" x="1752600" y="3573463"/>
          <p14:tracePt t="18188" x="1730375" y="3573463"/>
          <p14:tracePt t="18200" x="1660525" y="3565525"/>
          <p14:tracePt t="18217" x="1463675" y="3565525"/>
          <p14:tracePt t="18255" x="1379538" y="3565525"/>
          <p14:tracePt t="18267" x="1303338" y="3565525"/>
          <p14:tracePt t="18284" x="1203325" y="3603625"/>
          <p14:tracePt t="18321" x="1173163" y="3627438"/>
          <p14:tracePt t="18334" x="1120775" y="3695700"/>
          <p14:tracePt t="18351" x="1044575" y="3902075"/>
          <p14:tracePt t="18401" x="1028700" y="3946525"/>
          <p14:tracePt t="18402" x="1020763" y="4046538"/>
          <p14:tracePt t="18418" x="1020763" y="4244975"/>
          <p14:tracePt t="18455" x="1036638" y="4297363"/>
          <p14:tracePt t="18468" x="1058863" y="4327525"/>
          <p14:tracePt t="18485" x="1150938" y="4381500"/>
          <p14:tracePt t="18522" x="1203325" y="4389438"/>
          <p14:tracePt t="18535" x="1279525" y="4397375"/>
          <p14:tracePt t="18551" x="1592263" y="4397375"/>
          <p14:tracePt t="18589" x="1646238" y="4397375"/>
          <p14:tracePt t="18601" x="1730375" y="4381500"/>
          <p14:tracePt t="18618" x="1905000" y="4237038"/>
          <p14:tracePt t="18657" x="1951038" y="4160838"/>
          <p14:tracePt t="18668" x="1981200" y="4076700"/>
          <p14:tracePt t="18685" x="1997075" y="3946525"/>
          <p14:tracePt t="18722" x="2003425" y="3870325"/>
          <p14:tracePt t="18735" x="2003425" y="3802063"/>
          <p14:tracePt t="18752" x="1997075" y="3641725"/>
          <p14:tracePt t="18789" x="1997075" y="3619500"/>
          <p14:tracePt t="18802" x="1989138" y="3597275"/>
          <p14:tracePt t="18819" x="1973263" y="3565525"/>
          <p14:tracePt t="18869" x="1958975" y="3551238"/>
          <p14:tracePt t="18869" x="1943100" y="3551238"/>
          <p14:tracePt t="18885" x="1828800" y="3551238"/>
          <p14:tracePt t="18923" x="1790700" y="3551238"/>
          <p14:tracePt t="18936" x="1692275" y="3565525"/>
          <p14:tracePt t="18952" x="1539875" y="3649663"/>
          <p14:tracePt t="18990" x="1524000" y="3665538"/>
          <p14:tracePt t="19002" x="1493838" y="3703638"/>
          <p14:tracePt t="19002" x="1470025" y="3733800"/>
          <p14:tracePt t="19020" x="1431925" y="3856038"/>
          <p14:tracePt t="19057" x="1409700" y="3946525"/>
          <p14:tracePt t="19069" x="1401763" y="4000500"/>
          <p14:tracePt t="19086" x="1401763" y="4130675"/>
          <p14:tracePt t="19124" x="1409700" y="4152900"/>
          <p14:tracePt t="19136" x="1431925" y="4191000"/>
          <p14:tracePt t="19153" x="1554163" y="4313238"/>
          <p14:tracePt t="19190" x="1622425" y="4343400"/>
          <p14:tracePt t="19203" x="1714500" y="4351338"/>
          <p14:tracePt t="19220" x="1905000" y="4381500"/>
          <p14:tracePt t="19257" x="2003425" y="4397375"/>
          <p14:tracePt t="19270" x="2079625" y="4397375"/>
          <p14:tracePt t="19287" x="2133600" y="4397375"/>
          <p14:tracePt t="19324" x="2141538" y="4389438"/>
          <p14:tracePt t="19337" x="2149475" y="4373563"/>
          <p14:tracePt t="19354" x="2187575" y="4305300"/>
          <p14:tracePt t="19391" x="2209800" y="4283075"/>
          <p14:tracePt t="19403" x="2225675" y="4244975"/>
          <p14:tracePt t="19420" x="2263775" y="4160838"/>
          <p14:tracePt t="19458" x="2263775" y="4122738"/>
          <p14:tracePt t="19470" x="2270125" y="4114800"/>
          <p14:tracePt t="19487" x="2270125" y="4098925"/>
          <p14:tracePt t="19568" x="0" y="0"/>
        </p14:tracePtLst>
      </p14:laserTraceLst>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687527" y="2055813"/>
            <a:ext cx="7999274" cy="3852006"/>
          </a:xfrm>
        </p:spPr>
        <p:txBody>
          <a:bodyPr/>
          <a:lstStyle/>
          <a:p>
            <a:pPr lvl="0"/>
            <a:r>
              <a:rPr lang="en-US" sz="2000" i="1" dirty="0"/>
              <a:t>Essential element 3: </a:t>
            </a:r>
            <a:r>
              <a:rPr lang="en-US" sz="2000" dirty="0"/>
              <a:t>Identifies students’ academic strengths and weaknesses based on pretest results and other baseline and trend data, including a review of content- or skill-level </a:t>
            </a:r>
            <a:r>
              <a:rPr lang="en-US" sz="2000" dirty="0" smtClean="0"/>
              <a:t>preassessment strand </a:t>
            </a:r>
            <a:r>
              <a:rPr lang="en-US" sz="2000" dirty="0"/>
              <a:t>data whenever available.</a:t>
            </a:r>
          </a:p>
          <a:p>
            <a:endParaRPr lang="en-US" sz="2000" dirty="0"/>
          </a:p>
        </p:txBody>
      </p:sp>
      <p:sp>
        <p:nvSpPr>
          <p:cNvPr id="5" name="Title 1"/>
          <p:cNvSpPr txBox="1">
            <a:spLocks/>
          </p:cNvSpPr>
          <p:nvPr/>
        </p:nvSpPr>
        <p:spPr>
          <a:xfrm>
            <a:off x="609600" y="116205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i="1" dirty="0"/>
          </a:p>
        </p:txBody>
      </p:sp>
      <p:sp>
        <p:nvSpPr>
          <p:cNvPr id="6" name="TextBox 5"/>
          <p:cNvSpPr txBox="1"/>
          <p:nvPr/>
        </p:nvSpPr>
        <p:spPr>
          <a:xfrm>
            <a:off x="6985000" y="3644900"/>
            <a:ext cx="1905000" cy="1323439"/>
          </a:xfrm>
          <a:prstGeom prst="rect">
            <a:avLst/>
          </a:prstGeom>
          <a:noFill/>
          <a:ln>
            <a:solidFill>
              <a:schemeClr val="tx1"/>
            </a:solidFill>
          </a:ln>
        </p:spPr>
        <p:txBody>
          <a:bodyPr wrap="square" rtlCol="0">
            <a:spAutoFit/>
          </a:bodyPr>
          <a:lstStyle/>
          <a:p>
            <a:r>
              <a:rPr lang="en-US" sz="1600" dirty="0" smtClean="0"/>
              <a:t>Break results down into content and skill areas whenever the data is available.  </a:t>
            </a:r>
            <a:endParaRPr lang="en-US" sz="1600" dirty="0"/>
          </a:p>
        </p:txBody>
      </p:sp>
      <p:sp>
        <p:nvSpPr>
          <p:cNvPr id="7" name="Left Arrow 6"/>
          <p:cNvSpPr/>
          <p:nvPr/>
        </p:nvSpPr>
        <p:spPr>
          <a:xfrm>
            <a:off x="6469797" y="4198274"/>
            <a:ext cx="457200"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lstStyle/>
          <a:p>
            <a:r>
              <a:rPr lang="en-US" dirty="0"/>
              <a:t>Baseline and Trend Data</a:t>
            </a:r>
          </a:p>
        </p:txBody>
      </p:sp>
      <p:sp>
        <p:nvSpPr>
          <p:cNvPr id="9" name="Slide Number Placeholder 8"/>
          <p:cNvSpPr>
            <a:spLocks noGrp="1"/>
          </p:cNvSpPr>
          <p:nvPr>
            <p:ph type="sldNum" sz="quarter" idx="10"/>
          </p:nvPr>
        </p:nvSpPr>
        <p:spPr/>
        <p:txBody>
          <a:bodyPr/>
          <a:lstStyle/>
          <a:p>
            <a:pPr algn="r"/>
            <a:fld id="{F3477EC8-074D-41C4-94AE-E9EA7CEEA348}" type="slidenum">
              <a:rPr lang="en-US" smtClean="0"/>
              <a:pPr algn="r"/>
              <a:t>21</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789" y="3608034"/>
            <a:ext cx="6019129" cy="1790080"/>
          </a:xfrm>
          <a:prstGeom prst="rect">
            <a:avLst/>
          </a:prstGeom>
        </p:spPr>
      </p:pic>
    </p:spTree>
    <p:extLst>
      <p:ext uri="{BB962C8B-B14F-4D97-AF65-F5344CB8AC3E}">
        <p14:creationId xmlns:p14="http://schemas.microsoft.com/office/powerpoint/2010/main" val="3671494606"/>
      </p:ext>
    </p:extLst>
  </p:cSld>
  <p:clrMapOvr>
    <a:masterClrMapping/>
  </p:clrMapOvr>
  <mc:AlternateContent xmlns:mc="http://schemas.openxmlformats.org/markup-compatibility/2006" xmlns:p14="http://schemas.microsoft.com/office/powerpoint/2010/main">
    <mc:Choice Requires="p14">
      <p:transition spd="slow" p14:dur="2000" advTm="75548"/>
    </mc:Choice>
    <mc:Fallback xmlns="">
      <p:transition spd="slow" advTm="75548"/>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i="1" dirty="0" smtClean="0"/>
              <a:t>Essential elements:</a:t>
            </a:r>
          </a:p>
          <a:p>
            <a:pPr lvl="0"/>
            <a:r>
              <a:rPr lang="en-US" dirty="0" smtClean="0"/>
              <a:t>Indicates overall number of students and includes all students in the identified classes.</a:t>
            </a:r>
          </a:p>
          <a:p>
            <a:pPr lvl="0"/>
            <a:r>
              <a:rPr lang="en-US" dirty="0" smtClean="0"/>
              <a:t>Follows the guidelines in Appendix D for which course or class teacher should develop SLOs.</a:t>
            </a:r>
          </a:p>
          <a:p>
            <a:pPr lvl="0"/>
            <a:r>
              <a:rPr lang="en-US" dirty="0" smtClean="0"/>
              <a:t>Describes any contextual factors at the individual student level that may affect student growth.</a:t>
            </a:r>
          </a:p>
          <a:p>
            <a:pPr lvl="0"/>
            <a:r>
              <a:rPr lang="en-US" dirty="0" smtClean="0"/>
              <a:t>Is written in a professional manner, including respecting students’ privacy.</a:t>
            </a:r>
          </a:p>
          <a:p>
            <a:pPr lvl="0"/>
            <a:r>
              <a:rPr lang="en-US" dirty="0" smtClean="0"/>
              <a:t>Does not exclude subgroups of students for any reason.</a:t>
            </a:r>
            <a:endParaRPr lang="en-US" dirty="0"/>
          </a:p>
        </p:txBody>
      </p:sp>
      <p:sp>
        <p:nvSpPr>
          <p:cNvPr id="2" name="Title 1"/>
          <p:cNvSpPr>
            <a:spLocks noGrp="1"/>
          </p:cNvSpPr>
          <p:nvPr>
            <p:ph type="title"/>
          </p:nvPr>
        </p:nvSpPr>
        <p:spPr/>
        <p:txBody>
          <a:bodyPr/>
          <a:lstStyle/>
          <a:p>
            <a:r>
              <a:rPr lang="en-US" dirty="0" smtClean="0"/>
              <a:t>Student Population</a:t>
            </a:r>
            <a:endParaRPr lang="en-US" dirty="0"/>
          </a:p>
        </p:txBody>
      </p:sp>
      <p:sp>
        <p:nvSpPr>
          <p:cNvPr id="4" name="Title 1"/>
          <p:cNvSpPr txBox="1">
            <a:spLocks/>
          </p:cNvSpPr>
          <p:nvPr/>
        </p:nvSpPr>
        <p:spPr>
          <a:xfrm>
            <a:off x="609600" y="685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800" i="1" dirty="0"/>
          </a:p>
        </p:txBody>
      </p:sp>
      <p:sp>
        <p:nvSpPr>
          <p:cNvPr id="7" name="Slide Number Placeholder 6"/>
          <p:cNvSpPr>
            <a:spLocks noGrp="1"/>
          </p:cNvSpPr>
          <p:nvPr>
            <p:ph type="sldNum" sz="quarter" idx="10"/>
          </p:nvPr>
        </p:nvSpPr>
        <p:spPr/>
        <p:txBody>
          <a:bodyPr/>
          <a:lstStyle/>
          <a:p>
            <a:pPr algn="r"/>
            <a:fld id="{F3477EC8-074D-41C4-94AE-E9EA7CEEA348}" type="slidenum">
              <a:rPr lang="en-US" smtClean="0"/>
              <a:pPr algn="r"/>
              <a:t>22</a:t>
            </a:fld>
            <a:endParaRPr lang="en-US" dirty="0"/>
          </a:p>
        </p:txBody>
      </p:sp>
    </p:spTree>
    <p:extLst>
      <p:ext uri="{BB962C8B-B14F-4D97-AF65-F5344CB8AC3E}">
        <p14:creationId xmlns:p14="http://schemas.microsoft.com/office/powerpoint/2010/main" val="1548495863"/>
      </p:ext>
    </p:extLst>
  </p:cSld>
  <p:clrMapOvr>
    <a:masterClrMapping/>
  </p:clrMapOvr>
  <mc:AlternateContent xmlns:mc="http://schemas.openxmlformats.org/markup-compatibility/2006" xmlns:p14="http://schemas.microsoft.com/office/powerpoint/2010/main">
    <mc:Choice Requires="p14">
      <p:transition spd="slow" p14:dur="2000" advTm="30783"/>
    </mc:Choice>
    <mc:Fallback xmlns="">
      <p:transition spd="slow" advTm="30783"/>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Student Population</a:t>
            </a:r>
            <a:endParaRPr lang="en-US" dirty="0"/>
          </a:p>
        </p:txBody>
      </p:sp>
      <p:sp>
        <p:nvSpPr>
          <p:cNvPr id="3" name="Content Placeholder 2"/>
          <p:cNvSpPr>
            <a:spLocks noGrp="1"/>
          </p:cNvSpPr>
          <p:nvPr>
            <p:ph idx="1"/>
          </p:nvPr>
        </p:nvSpPr>
        <p:spPr/>
        <p:txBody>
          <a:bodyPr/>
          <a:lstStyle/>
          <a:p>
            <a:r>
              <a:rPr lang="en-US" dirty="0"/>
              <a:t>SLO </a:t>
            </a:r>
            <a:r>
              <a:rPr lang="en-US" dirty="0" smtClean="0"/>
              <a:t>1</a:t>
            </a:r>
            <a:endParaRPr lang="en-US" dirty="0"/>
          </a:p>
        </p:txBody>
      </p:sp>
      <p:sp>
        <p:nvSpPr>
          <p:cNvPr id="4" name="Title 1"/>
          <p:cNvSpPr txBox="1">
            <a:spLocks/>
          </p:cNvSpPr>
          <p:nvPr/>
        </p:nvSpPr>
        <p:spPr>
          <a:xfrm>
            <a:off x="613410" y="533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i="1" dirty="0"/>
          </a:p>
        </p:txBody>
      </p:sp>
      <p:sp>
        <p:nvSpPr>
          <p:cNvPr id="5" name="Slide Number Placeholder 4"/>
          <p:cNvSpPr>
            <a:spLocks noGrp="1"/>
          </p:cNvSpPr>
          <p:nvPr>
            <p:ph type="sldNum" sz="quarter" idx="10"/>
          </p:nvPr>
        </p:nvSpPr>
        <p:spPr/>
        <p:txBody>
          <a:bodyPr/>
          <a:lstStyle/>
          <a:p>
            <a:pPr algn="r"/>
            <a:fld id="{F3477EC8-074D-41C4-94AE-E9EA7CEEA348}" type="slidenum">
              <a:rPr lang="en-US" smtClean="0"/>
              <a:pPr algn="r"/>
              <a:t>23</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0295" y="2081023"/>
            <a:ext cx="6515736" cy="4014977"/>
          </a:xfrm>
          <a:prstGeom prst="rect">
            <a:avLst/>
          </a:prstGeom>
        </p:spPr>
      </p:pic>
    </p:spTree>
    <p:extLst>
      <p:ext uri="{BB962C8B-B14F-4D97-AF65-F5344CB8AC3E}">
        <p14:creationId xmlns:p14="http://schemas.microsoft.com/office/powerpoint/2010/main" val="2259081891"/>
      </p:ext>
    </p:extLst>
  </p:cSld>
  <p:clrMapOvr>
    <a:masterClrMapping/>
  </p:clrMapOvr>
  <mc:AlternateContent xmlns:mc="http://schemas.openxmlformats.org/markup-compatibility/2006" xmlns:p14="http://schemas.microsoft.com/office/powerpoint/2010/main">
    <mc:Choice Requires="p14">
      <p:transition spd="slow" p14:dur="2000" advTm="7797"/>
    </mc:Choice>
    <mc:Fallback xmlns="">
      <p:transition spd="slow" advTm="7797"/>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lvl="0"/>
            <a:r>
              <a:rPr lang="en-US" i="1" dirty="0"/>
              <a:t>Essential element 1: </a:t>
            </a:r>
            <a:r>
              <a:rPr lang="en-US" dirty="0"/>
              <a:t>Indicates overall number of students and includes </a:t>
            </a:r>
            <a:r>
              <a:rPr lang="en-US" i="1" dirty="0"/>
              <a:t>all</a:t>
            </a:r>
            <a:r>
              <a:rPr lang="en-US" dirty="0"/>
              <a:t> students in the identified classes.</a:t>
            </a:r>
          </a:p>
          <a:p>
            <a:pPr lvl="0"/>
            <a:r>
              <a:rPr lang="en-US" i="1" dirty="0"/>
              <a:t>Essential element 2: </a:t>
            </a:r>
            <a:r>
              <a:rPr lang="en-US" dirty="0"/>
              <a:t>Follows the guidelines in Appendix D for which course or class teacher should develop SLOs.</a:t>
            </a:r>
          </a:p>
          <a:p>
            <a:endParaRPr lang="en-US" dirty="0"/>
          </a:p>
        </p:txBody>
      </p:sp>
      <p:sp>
        <p:nvSpPr>
          <p:cNvPr id="9" name="TextBox 8"/>
          <p:cNvSpPr txBox="1"/>
          <p:nvPr/>
        </p:nvSpPr>
        <p:spPr>
          <a:xfrm>
            <a:off x="1390650" y="5718134"/>
            <a:ext cx="3263900" cy="830997"/>
          </a:xfrm>
          <a:prstGeom prst="rect">
            <a:avLst/>
          </a:prstGeom>
          <a:noFill/>
          <a:ln>
            <a:solidFill>
              <a:schemeClr val="tx1"/>
            </a:solidFill>
          </a:ln>
        </p:spPr>
        <p:txBody>
          <a:bodyPr wrap="square" rtlCol="0">
            <a:spAutoFit/>
          </a:bodyPr>
          <a:lstStyle/>
          <a:p>
            <a:r>
              <a:rPr lang="en-US" sz="1600" dirty="0" smtClean="0"/>
              <a:t>The SLO clearly indicates that all students are described in the SLO for the proper course or class.</a:t>
            </a:r>
          </a:p>
        </p:txBody>
      </p:sp>
      <p:sp>
        <p:nvSpPr>
          <p:cNvPr id="3" name="Title 2"/>
          <p:cNvSpPr>
            <a:spLocks noGrp="1"/>
          </p:cNvSpPr>
          <p:nvPr>
            <p:ph type="title"/>
          </p:nvPr>
        </p:nvSpPr>
        <p:spPr/>
        <p:txBody>
          <a:bodyPr/>
          <a:lstStyle/>
          <a:p>
            <a:r>
              <a:rPr lang="en-US" dirty="0"/>
              <a:t>Student Population</a:t>
            </a:r>
          </a:p>
        </p:txBody>
      </p:sp>
      <p:sp>
        <p:nvSpPr>
          <p:cNvPr id="7" name="Slide Number Placeholder 6"/>
          <p:cNvSpPr>
            <a:spLocks noGrp="1"/>
          </p:cNvSpPr>
          <p:nvPr>
            <p:ph type="sldNum" sz="quarter" idx="10"/>
          </p:nvPr>
        </p:nvSpPr>
        <p:spPr/>
        <p:txBody>
          <a:bodyPr/>
          <a:lstStyle/>
          <a:p>
            <a:pPr algn="r"/>
            <a:fld id="{F3477EC8-074D-41C4-94AE-E9EA7CEEA348}" type="slidenum">
              <a:rPr lang="en-US" smtClean="0"/>
              <a:pPr algn="r"/>
              <a:t>24</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321" y="3871800"/>
            <a:ext cx="7293935" cy="1513849"/>
          </a:xfrm>
          <a:prstGeom prst="rect">
            <a:avLst/>
          </a:prstGeom>
        </p:spPr>
      </p:pic>
      <p:sp>
        <p:nvSpPr>
          <p:cNvPr id="10" name="Up Arrow 9"/>
          <p:cNvSpPr/>
          <p:nvPr/>
        </p:nvSpPr>
        <p:spPr>
          <a:xfrm>
            <a:off x="2557722" y="4912242"/>
            <a:ext cx="457200" cy="70200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9948353"/>
      </p:ext>
    </p:extLst>
  </p:cSld>
  <p:clrMapOvr>
    <a:masterClrMapping/>
  </p:clrMapOvr>
  <mc:AlternateContent xmlns:mc="http://schemas.openxmlformats.org/markup-compatibility/2006" xmlns:p14="http://schemas.microsoft.com/office/powerpoint/2010/main">
    <mc:Choice Requires="p14">
      <p:transition spd="slow" p14:dur="2000" advTm="22114"/>
    </mc:Choice>
    <mc:Fallback xmlns="">
      <p:transition spd="slow" advTm="22114"/>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143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2" name="Title 1"/>
          <p:cNvSpPr>
            <a:spLocks noGrp="1"/>
          </p:cNvSpPr>
          <p:nvPr>
            <p:ph type="title"/>
          </p:nvPr>
        </p:nvSpPr>
        <p:spPr/>
        <p:txBody>
          <a:bodyPr/>
          <a:lstStyle/>
          <a:p>
            <a:r>
              <a:rPr lang="en-US" dirty="0"/>
              <a:t>Student </a:t>
            </a:r>
            <a:r>
              <a:rPr lang="en-US" dirty="0" smtClean="0"/>
              <a:t>Population</a:t>
            </a:r>
            <a:br>
              <a:rPr lang="en-US" dirty="0" smtClean="0"/>
            </a:br>
            <a:r>
              <a:rPr lang="en-US" sz="2800" i="1" dirty="0"/>
              <a:t>SLO Handbook </a:t>
            </a:r>
            <a:r>
              <a:rPr lang="en-US" sz="2800" dirty="0"/>
              <a:t>Appendix D</a:t>
            </a:r>
          </a:p>
        </p:txBody>
      </p:sp>
      <p:sp>
        <p:nvSpPr>
          <p:cNvPr id="6" name="Content Placeholder 5"/>
          <p:cNvSpPr>
            <a:spLocks noGrp="1"/>
          </p:cNvSpPr>
          <p:nvPr>
            <p:ph idx="1"/>
          </p:nvPr>
        </p:nvSpPr>
        <p:spPr/>
        <p:txBody>
          <a:bodyPr/>
          <a:lstStyle/>
          <a:p>
            <a:pPr lvl="0"/>
            <a:r>
              <a:rPr lang="en-US" i="1" dirty="0"/>
              <a:t>Essential element 2: </a:t>
            </a:r>
            <a:r>
              <a:rPr lang="en-US" dirty="0"/>
              <a:t>Follows the guidelines in Appendix D for which course or class teacher should develop SLOs</a:t>
            </a:r>
            <a:r>
              <a:rPr lang="en-US" dirty="0" smtClean="0"/>
              <a:t>.</a:t>
            </a:r>
            <a:endParaRPr lang="en-US" i="1" dirty="0"/>
          </a:p>
          <a:p>
            <a:endParaRPr lang="en-US" dirty="0"/>
          </a:p>
        </p:txBody>
      </p:sp>
      <p:sp>
        <p:nvSpPr>
          <p:cNvPr id="8" name="Slide Number Placeholder 7"/>
          <p:cNvSpPr>
            <a:spLocks noGrp="1"/>
          </p:cNvSpPr>
          <p:nvPr>
            <p:ph type="sldNum" sz="quarter" idx="10"/>
          </p:nvPr>
        </p:nvSpPr>
        <p:spPr/>
        <p:txBody>
          <a:bodyPr/>
          <a:lstStyle/>
          <a:p>
            <a:pPr algn="r"/>
            <a:fld id="{F3477EC8-074D-41C4-94AE-E9EA7CEEA348}" type="slidenum">
              <a:rPr lang="en-US" smtClean="0"/>
              <a:pPr algn="r"/>
              <a:t>25</a:t>
            </a:fld>
            <a:endParaRPr lang="en-US" dirty="0"/>
          </a:p>
        </p:txBody>
      </p:sp>
      <p:pic>
        <p:nvPicPr>
          <p:cNvPr id="3" name="Picture 2"/>
          <p:cNvPicPr>
            <a:picLocks noChangeAspect="1"/>
          </p:cNvPicPr>
          <p:nvPr/>
        </p:nvPicPr>
        <p:blipFill>
          <a:blip r:embed="rId3"/>
          <a:stretch>
            <a:fillRect/>
          </a:stretch>
        </p:blipFill>
        <p:spPr>
          <a:xfrm>
            <a:off x="1997123" y="2887420"/>
            <a:ext cx="5149754" cy="3970580"/>
          </a:xfrm>
          <a:prstGeom prst="rect">
            <a:avLst/>
          </a:prstGeom>
          <a:ln w="19050">
            <a:solidFill>
              <a:schemeClr val="accent1"/>
            </a:solidFill>
          </a:ln>
        </p:spPr>
      </p:pic>
    </p:spTree>
    <p:extLst>
      <p:ext uri="{BB962C8B-B14F-4D97-AF65-F5344CB8AC3E}">
        <p14:creationId xmlns:p14="http://schemas.microsoft.com/office/powerpoint/2010/main" val="2628110068"/>
      </p:ext>
    </p:extLst>
  </p:cSld>
  <p:clrMapOvr>
    <a:masterClrMapping/>
  </p:clrMapOvr>
  <mc:AlternateContent xmlns:mc="http://schemas.openxmlformats.org/markup-compatibility/2006" xmlns:p14="http://schemas.microsoft.com/office/powerpoint/2010/main">
    <mc:Choice Requires="p14">
      <p:transition spd="slow" p14:dur="2000" advTm="16039"/>
    </mc:Choice>
    <mc:Fallback xmlns="">
      <p:transition spd="slow" advTm="16039"/>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647" y="3797300"/>
            <a:ext cx="7234753" cy="2824759"/>
          </a:xfrm>
          <a:prstGeom prst="rect">
            <a:avLst/>
          </a:prstGeom>
        </p:spPr>
      </p:pic>
      <p:sp>
        <p:nvSpPr>
          <p:cNvPr id="7" name="TextBox 6"/>
          <p:cNvSpPr txBox="1"/>
          <p:nvPr/>
        </p:nvSpPr>
        <p:spPr>
          <a:xfrm>
            <a:off x="702747" y="2813049"/>
            <a:ext cx="3553876" cy="830997"/>
          </a:xfrm>
          <a:prstGeom prst="rect">
            <a:avLst/>
          </a:prstGeom>
          <a:noFill/>
          <a:ln>
            <a:solidFill>
              <a:schemeClr val="tx1"/>
            </a:solidFill>
          </a:ln>
        </p:spPr>
        <p:txBody>
          <a:bodyPr wrap="square" rtlCol="0">
            <a:spAutoFit/>
          </a:bodyPr>
          <a:lstStyle/>
          <a:p>
            <a:r>
              <a:rPr lang="en-US" sz="1600" dirty="0" smtClean="0"/>
              <a:t>Provide </a:t>
            </a:r>
            <a:r>
              <a:rPr lang="en-US" sz="1600" i="1" dirty="0" smtClean="0"/>
              <a:t>counts </a:t>
            </a:r>
            <a:r>
              <a:rPr lang="en-US" sz="1600" dirty="0" smtClean="0"/>
              <a:t>of students and detailed descriptions of how students’ circumstances relate to achievement.</a:t>
            </a:r>
            <a:endParaRPr lang="en-US" sz="1600" dirty="0"/>
          </a:p>
        </p:txBody>
      </p:sp>
      <p:sp>
        <p:nvSpPr>
          <p:cNvPr id="8" name="TextBox 7"/>
          <p:cNvSpPr txBox="1"/>
          <p:nvPr/>
        </p:nvSpPr>
        <p:spPr>
          <a:xfrm>
            <a:off x="4406900" y="2819398"/>
            <a:ext cx="3429000" cy="830997"/>
          </a:xfrm>
          <a:prstGeom prst="rect">
            <a:avLst/>
          </a:prstGeom>
          <a:noFill/>
          <a:ln>
            <a:solidFill>
              <a:schemeClr val="tx1"/>
            </a:solidFill>
          </a:ln>
        </p:spPr>
        <p:txBody>
          <a:bodyPr wrap="square" rtlCol="0">
            <a:spAutoFit/>
          </a:bodyPr>
          <a:lstStyle/>
          <a:p>
            <a:r>
              <a:rPr lang="en-US" sz="1600" dirty="0" smtClean="0"/>
              <a:t>See </a:t>
            </a:r>
            <a:r>
              <a:rPr lang="en-US" sz="1600" i="1" dirty="0" smtClean="0"/>
              <a:t>Guidance on Adjustments to Growth Targets</a:t>
            </a:r>
            <a:r>
              <a:rPr lang="en-US" sz="1600" dirty="0" smtClean="0"/>
              <a:t> for potential contextual factors to consider.</a:t>
            </a:r>
          </a:p>
        </p:txBody>
      </p:sp>
      <p:sp>
        <p:nvSpPr>
          <p:cNvPr id="3" name="Title 2"/>
          <p:cNvSpPr>
            <a:spLocks noGrp="1"/>
          </p:cNvSpPr>
          <p:nvPr>
            <p:ph type="title"/>
          </p:nvPr>
        </p:nvSpPr>
        <p:spPr/>
        <p:txBody>
          <a:bodyPr/>
          <a:lstStyle/>
          <a:p>
            <a:r>
              <a:rPr lang="en-US" dirty="0"/>
              <a:t>Student </a:t>
            </a:r>
            <a:r>
              <a:rPr lang="en-US" dirty="0" smtClean="0"/>
              <a:t>Population</a:t>
            </a:r>
            <a:endParaRPr lang="en-US" dirty="0"/>
          </a:p>
        </p:txBody>
      </p:sp>
      <p:sp>
        <p:nvSpPr>
          <p:cNvPr id="6" name="Content Placeholder 5"/>
          <p:cNvSpPr>
            <a:spLocks noGrp="1"/>
          </p:cNvSpPr>
          <p:nvPr>
            <p:ph idx="1"/>
          </p:nvPr>
        </p:nvSpPr>
        <p:spPr>
          <a:xfrm>
            <a:off x="687527" y="2055813"/>
            <a:ext cx="7732574" cy="3852006"/>
          </a:xfrm>
        </p:spPr>
        <p:txBody>
          <a:bodyPr/>
          <a:lstStyle/>
          <a:p>
            <a:pPr lvl="0"/>
            <a:r>
              <a:rPr lang="en-US" sz="2000" i="1" dirty="0"/>
              <a:t>Essential element 3: </a:t>
            </a:r>
            <a:r>
              <a:rPr lang="en-US" sz="2000" dirty="0"/>
              <a:t>Describes any contextual factors at the individual student level that may affect student growth</a:t>
            </a:r>
            <a:r>
              <a:rPr lang="en-US" sz="2000" dirty="0" smtClean="0"/>
              <a:t>.</a:t>
            </a:r>
            <a:endParaRPr lang="en-US" sz="2000" dirty="0"/>
          </a:p>
        </p:txBody>
      </p:sp>
      <p:sp>
        <p:nvSpPr>
          <p:cNvPr id="9" name="Slide Number Placeholder 8"/>
          <p:cNvSpPr>
            <a:spLocks noGrp="1"/>
          </p:cNvSpPr>
          <p:nvPr>
            <p:ph type="sldNum" sz="quarter" idx="10"/>
          </p:nvPr>
        </p:nvSpPr>
        <p:spPr/>
        <p:txBody>
          <a:bodyPr/>
          <a:lstStyle/>
          <a:p>
            <a:pPr algn="r"/>
            <a:fld id="{F3477EC8-074D-41C4-94AE-E9EA7CEEA348}" type="slidenum">
              <a:rPr lang="en-US" smtClean="0"/>
              <a:pPr algn="r"/>
              <a:t>26</a:t>
            </a:fld>
            <a:endParaRPr lang="en-US" dirty="0"/>
          </a:p>
        </p:txBody>
      </p:sp>
    </p:spTree>
    <p:extLst>
      <p:ext uri="{BB962C8B-B14F-4D97-AF65-F5344CB8AC3E}">
        <p14:creationId xmlns:p14="http://schemas.microsoft.com/office/powerpoint/2010/main" val="2728065115"/>
      </p:ext>
    </p:extLst>
  </p:cSld>
  <p:clrMapOvr>
    <a:masterClrMapping/>
  </p:clrMapOvr>
  <mc:AlternateContent xmlns:mc="http://schemas.openxmlformats.org/markup-compatibility/2006" xmlns:p14="http://schemas.microsoft.com/office/powerpoint/2010/main">
    <mc:Choice Requires="p14">
      <p:transition spd="slow" p14:dur="2000" advTm="65091"/>
    </mc:Choice>
    <mc:Fallback xmlns="">
      <p:transition spd="slow" advTm="65091"/>
    </mc:Fallback>
  </mc:AlternateContent>
  <p:timing>
    <p:tnLst>
      <p:par>
        <p:cTn id="1" dur="indefinite" restart="never" nodeType="tmRoot"/>
      </p:par>
    </p:tnLst>
  </p:timing>
  <p:extLst mod="1">
    <p:ext uri="{3A86A75C-4F4B-4683-9AE1-C65F6400EC91}">
      <p14:laserTraceLst xmlns:p14="http://schemas.microsoft.com/office/powerpoint/2010/main">
        <p14:tracePtLst>
          <p14:tracePt t="37645" x="3817938" y="3978275"/>
          <p14:tracePt t="37653" x="3817938" y="3970338"/>
          <p14:tracePt t="37662" x="3802063" y="3962400"/>
          <p14:tracePt t="37669" x="3794125" y="3962400"/>
          <p14:tracePt t="37688" x="3763963" y="3940175"/>
          <p14:tracePt t="37693" x="3741738" y="3924300"/>
          <p14:tracePt t="37705" x="3717925" y="3902075"/>
          <p14:tracePt t="37725" x="3673475" y="3886200"/>
          <p14:tracePt t="37741" x="3603625" y="3863975"/>
          <p14:tracePt t="37757" x="3521075" y="3840163"/>
          <p14:tracePt t="37773" x="3436938" y="3825875"/>
          <p14:tracePt t="37789" x="3330575" y="3817938"/>
          <p14:tracePt t="37813" x="3268663" y="3817938"/>
          <p14:tracePt t="37829" x="3216275" y="3817938"/>
          <p14:tracePt t="37843" x="3178175" y="3817938"/>
          <p14:tracePt t="37855" x="3154363" y="3817938"/>
          <p14:tracePt t="37872" x="3132138" y="3817938"/>
          <p14:tracePt t="37889" x="3101975" y="3817938"/>
          <p14:tracePt t="37905" x="3070225" y="3817938"/>
          <p14:tracePt t="37922" x="3055938" y="3817938"/>
          <p14:tracePt t="37939" x="3040063" y="3817938"/>
          <p14:tracePt t="37973" x="3032125" y="3825875"/>
          <p14:tracePt t="37974" x="3017838" y="3840163"/>
          <p14:tracePt t="37989" x="3001963" y="3863975"/>
          <p14:tracePt t="38006" x="3001963" y="3870325"/>
          <p14:tracePt t="38022" x="3001963" y="3902075"/>
          <p14:tracePt t="38039" x="3001963" y="3924300"/>
          <p14:tracePt t="38056" x="3001963" y="3954463"/>
          <p14:tracePt t="38072" x="3001963" y="3970338"/>
          <p14:tracePt t="38089" x="3001963" y="3984625"/>
          <p14:tracePt t="38106" x="3017838" y="4000500"/>
          <p14:tracePt t="38123" x="3032125" y="4016375"/>
          <p14:tracePt t="38139" x="3040063" y="4022725"/>
          <p14:tracePt t="38156" x="3070225" y="4038600"/>
          <p14:tracePt t="38173" x="3108325" y="4054475"/>
          <p14:tracePt t="38189" x="3178175" y="4060825"/>
          <p14:tracePt t="38206" x="3276600" y="4076700"/>
          <p14:tracePt t="38223" x="3398838" y="4084638"/>
          <p14:tracePt t="38240" x="3527425" y="4092575"/>
          <p14:tracePt t="38256" x="3603625" y="4098925"/>
          <p14:tracePt t="38273" x="3641725" y="4098925"/>
          <p14:tracePt t="38290" x="3665538" y="4098925"/>
          <p14:tracePt t="38307" x="3673475" y="4098925"/>
          <p14:tracePt t="38323" x="3687763" y="4098925"/>
          <p14:tracePt t="38340" x="3717925" y="4098925"/>
          <p14:tracePt t="38356" x="3771900" y="4076700"/>
          <p14:tracePt t="38373" x="3779838" y="4068763"/>
          <p14:tracePt t="38390" x="3794125" y="4060825"/>
          <p14:tracePt t="38407" x="3794125" y="4046538"/>
          <p14:tracePt t="38423" x="3794125" y="4022725"/>
          <p14:tracePt t="38440" x="3794125" y="4000500"/>
          <p14:tracePt t="38457" x="3794125" y="3978275"/>
          <p14:tracePt t="38473" x="3763963" y="3946525"/>
          <p14:tracePt t="38490" x="3717925" y="3908425"/>
          <p14:tracePt t="38506" x="3673475" y="3886200"/>
          <p14:tracePt t="38523" x="3619500" y="3870325"/>
          <p14:tracePt t="38540" x="3565525" y="3870325"/>
          <p14:tracePt t="38557" x="3489325" y="3870325"/>
          <p14:tracePt t="38574" x="3436938" y="3870325"/>
          <p14:tracePt t="38590" x="3368675" y="3870325"/>
          <p14:tracePt t="38607" x="3314700" y="3870325"/>
          <p14:tracePt t="38624" x="3260725" y="3870325"/>
          <p14:tracePt t="38640" x="3238500" y="3870325"/>
          <p14:tracePt t="38657" x="3208338" y="3870325"/>
          <p14:tracePt t="38674" x="3184525" y="3870325"/>
          <p14:tracePt t="38691" x="3154363" y="3886200"/>
          <p14:tracePt t="38707" x="3124200" y="3902075"/>
          <p14:tracePt t="38724" x="3108325" y="3908425"/>
          <p14:tracePt t="38741" x="3101975" y="3932238"/>
          <p14:tracePt t="38758" x="3094038" y="3962400"/>
          <p14:tracePt t="38774" x="3086100" y="3992563"/>
          <p14:tracePt t="38791" x="3086100" y="4016375"/>
          <p14:tracePt t="38808" x="3086100" y="4030663"/>
          <p14:tracePt t="38824" x="3086100" y="4038600"/>
          <p14:tracePt t="38841" x="3086100" y="4060825"/>
          <p14:tracePt t="38857" x="3108325" y="4092575"/>
          <p14:tracePt t="38874" x="3140075" y="4114800"/>
          <p14:tracePt t="38891" x="3184525" y="4137025"/>
          <p14:tracePt t="38908" x="3246438" y="4144963"/>
          <p14:tracePt t="38908" x="3298825" y="4152900"/>
          <p14:tracePt t="38925" x="3436938" y="4152900"/>
          <p14:tracePt t="38941" x="3559175" y="4152900"/>
          <p14:tracePt t="38958" x="3641725" y="4137025"/>
          <p14:tracePt t="38975" x="3665538" y="4122738"/>
          <p14:tracePt t="38991" x="3679825" y="4114800"/>
          <p14:tracePt t="39008" x="3703638" y="4106863"/>
          <p14:tracePt t="39025" x="3733800" y="4092575"/>
          <p14:tracePt t="39041" x="3756025" y="4076700"/>
          <p14:tracePt t="39059" x="3779838" y="4054475"/>
          <p14:tracePt t="39076" x="3787775" y="4046538"/>
          <p14:tracePt t="39092" x="3794125" y="4046538"/>
          <p14:tracePt t="39109" x="3794125" y="4030663"/>
          <p14:tracePt t="39126" x="3794125" y="4000500"/>
          <p14:tracePt t="39142" x="3794125" y="3984625"/>
          <p14:tracePt t="39159" x="3794125" y="3962400"/>
          <p14:tracePt t="39176" x="3763963" y="3932238"/>
          <p14:tracePt t="39193" x="3695700" y="3902075"/>
          <p14:tracePt t="39209" x="3627438" y="3870325"/>
          <p14:tracePt t="39226" x="3597275" y="3863975"/>
          <p14:tracePt t="39243" x="3551238" y="3863975"/>
          <p14:tracePt t="39259" x="3505200" y="3856038"/>
          <p14:tracePt t="39276" x="3444875" y="3856038"/>
          <p14:tracePt t="39293" x="3398838" y="3856038"/>
          <p14:tracePt t="39309" x="3344863" y="3856038"/>
          <p14:tracePt t="39327" x="3314700" y="3856038"/>
          <p14:tracePt t="39343" x="3284538" y="3856038"/>
          <p14:tracePt t="39360" x="3254375" y="3870325"/>
          <p14:tracePt t="39563" x="0" y="0"/>
        </p14:tracePtLst>
        <p14:tracePtLst>
          <p14:tracePt t="40298" x="4046538" y="4411663"/>
          <p14:tracePt t="40326" x="4046538" y="4403725"/>
          <p14:tracePt t="40342" x="4030663" y="4403725"/>
          <p14:tracePt t="40350" x="3992563" y="4403725"/>
          <p14:tracePt t="40358" x="3924300" y="4397375"/>
          <p14:tracePt t="40366" x="3771900" y="4373563"/>
          <p14:tracePt t="40382" x="3635375" y="4359275"/>
          <p14:tracePt t="40398" x="3543300" y="4351338"/>
          <p14:tracePt t="40414" x="3467100" y="4351338"/>
          <p14:tracePt t="40430" x="3398838" y="4351338"/>
          <p14:tracePt t="40446" x="3330575" y="4351338"/>
          <p14:tracePt t="40479" x="3322638" y="4351338"/>
          <p14:tracePt t="40496" x="3306763" y="4359275"/>
          <p14:tracePt t="40512" x="3298825" y="4365625"/>
          <p14:tracePt t="40529" x="3292475" y="4373563"/>
          <p14:tracePt t="40534" x="3276600" y="4403725"/>
          <p14:tracePt t="40550" x="3254375" y="4457700"/>
          <p14:tracePt t="40562" x="3246438" y="4503738"/>
          <p14:tracePt t="40582" x="3246438" y="4541838"/>
          <p14:tracePt t="40599" x="3246438" y="4564063"/>
          <p14:tracePt t="40614" x="3260725" y="4587875"/>
          <p14:tracePt t="40629" x="3336925" y="4632325"/>
          <p14:tracePt t="40654" x="3421063" y="4656138"/>
          <p14:tracePt t="40670" x="3559175" y="4670425"/>
          <p14:tracePt t="40679" x="3749675" y="4694238"/>
          <p14:tracePt t="40696" x="3924300" y="4694238"/>
          <p14:tracePt t="40713" x="4060825" y="4694238"/>
          <p14:tracePt t="40730" x="4168775" y="4694238"/>
          <p14:tracePt t="40746" x="4221163" y="4694238"/>
          <p14:tracePt t="40763" x="4251325" y="4694238"/>
          <p14:tracePt t="40780" x="4297363" y="4686300"/>
          <p14:tracePt t="40796" x="4351338" y="4686300"/>
          <p14:tracePt t="40813" x="4419600" y="4686300"/>
          <p14:tracePt t="40830" x="4503738" y="4686300"/>
          <p14:tracePt t="40847" x="4518025" y="4686300"/>
          <p14:tracePt t="40894" x="4525963" y="4678363"/>
          <p14:tracePt t="40910" x="4549775" y="4678363"/>
          <p14:tracePt t="40916" x="4564063" y="4670425"/>
          <p14:tracePt t="40930" x="4594225" y="4664075"/>
          <p14:tracePt t="40931" x="4610100" y="4656138"/>
          <p14:tracePt t="40947" x="4618038" y="4656138"/>
          <p14:tracePt t="40982" x="4618038" y="4648200"/>
          <p14:tracePt t="40997" x="4625975" y="4648200"/>
          <p14:tracePt t="41014" x="4640263" y="4618038"/>
          <p14:tracePt t="41014" x="4648200" y="4594225"/>
          <p14:tracePt t="41030" x="4648200" y="4579938"/>
          <p14:tracePt t="41047" x="4656138" y="4572000"/>
          <p14:tracePt t="41064" x="4656138" y="4556125"/>
          <p14:tracePt t="41081" x="4656138" y="4541838"/>
          <p14:tracePt t="41097" x="4656138" y="4533900"/>
          <p14:tracePt t="41114" x="4640263" y="4525963"/>
          <p14:tracePt t="41131" x="4632325" y="4511675"/>
          <p14:tracePt t="41147" x="4618038" y="4511675"/>
          <p14:tracePt t="41164" x="4579938" y="4511675"/>
          <p14:tracePt t="41181" x="4495800" y="4495800"/>
          <p14:tracePt t="41198" x="4335463" y="4479925"/>
          <p14:tracePt t="41214" x="4237038" y="4465638"/>
          <p14:tracePt t="41231" x="4160838" y="4449763"/>
          <p14:tracePt t="41248" x="4114800" y="4441825"/>
          <p14:tracePt t="41264" x="4092575" y="4441825"/>
          <p14:tracePt t="41281" x="4068763" y="4441825"/>
          <p14:tracePt t="41297" x="4046538" y="4441825"/>
          <p14:tracePt t="41314" x="4016375" y="4441825"/>
          <p14:tracePt t="41331" x="3970338" y="4441825"/>
          <p14:tracePt t="41348" x="3932238" y="4441825"/>
          <p14:tracePt t="41365" x="3894138" y="4441825"/>
          <p14:tracePt t="41381" x="3856038" y="4441825"/>
          <p14:tracePt t="41398" x="3817938" y="4441825"/>
          <p14:tracePt t="41414" x="3810000" y="4449763"/>
          <p14:tracePt t="41431" x="3802063" y="4449763"/>
          <p14:tracePt t="41448" x="3787775" y="4457700"/>
          <p14:tracePt t="41465" x="3779838" y="4465638"/>
          <p14:tracePt t="41482" x="3756025" y="4487863"/>
          <p14:tracePt t="41498" x="3741738" y="4511675"/>
          <p14:tracePt t="41515" x="3717925" y="4541838"/>
          <p14:tracePt t="41531" x="3703638" y="4556125"/>
          <p14:tracePt t="41548" x="3703638" y="4579938"/>
          <p14:tracePt t="41606" x="3703638" y="4594225"/>
          <p14:tracePt t="41622" x="3711575" y="4610100"/>
          <p14:tracePt t="41630" x="3717925" y="4618038"/>
          <p14:tracePt t="41631" x="3725863" y="4632325"/>
          <p14:tracePt t="41649" x="3741738" y="4648200"/>
          <p14:tracePt t="41665" x="3756025" y="4670425"/>
          <p14:tracePt t="41682" x="3787775" y="4678363"/>
          <p14:tracePt t="41698" x="3832225" y="4694238"/>
          <p14:tracePt t="41716" x="3940175" y="4724400"/>
          <p14:tracePt t="41732" x="4054475" y="4754563"/>
          <p14:tracePt t="41749" x="4168775" y="4770438"/>
          <p14:tracePt t="41749" x="4237038" y="4778375"/>
          <p14:tracePt t="41766" x="4351338" y="4784725"/>
          <p14:tracePt t="41782" x="4457700" y="4784725"/>
          <p14:tracePt t="41799" x="4495800" y="4784725"/>
          <p14:tracePt t="41815" x="4511675" y="4784725"/>
          <p14:tracePt t="41832" x="4525963" y="4778375"/>
          <p14:tracePt t="41849" x="4541838" y="4770438"/>
          <p14:tracePt t="41866" x="4564063" y="4754563"/>
          <p14:tracePt t="41882" x="4602163" y="4732338"/>
          <p14:tracePt t="41899" x="4640263" y="4716463"/>
          <p14:tracePt t="41916" x="4656138" y="4702175"/>
          <p14:tracePt t="41932" x="4664075" y="4694238"/>
          <p14:tracePt t="41974" x="4670425" y="4694238"/>
          <p14:tracePt t="41982" x="4670425" y="4686300"/>
          <p14:tracePt t="41992" x="4670425" y="4678363"/>
          <p14:tracePt t="41999" x="4670425" y="4664075"/>
          <p14:tracePt t="42016" x="4670425" y="4656138"/>
          <p14:tracePt t="42033" x="4670425" y="4640263"/>
          <p14:tracePt t="42049" x="4670425" y="4632325"/>
          <p14:tracePt t="42066" x="4670425" y="4625975"/>
          <p14:tracePt t="42083" x="4670425" y="4618038"/>
          <p14:tracePt t="42118" x="4664075" y="4610100"/>
          <p14:tracePt t="42142" x="4656138" y="4610100"/>
          <p14:tracePt t="42142" x="4632325" y="4602163"/>
          <p14:tracePt t="42159" x="4610100" y="4594225"/>
          <p14:tracePt t="42166" x="4602163" y="4594225"/>
          <p14:tracePt t="42167" x="4549775" y="4594225"/>
          <p14:tracePt t="42183" x="4495800" y="4587875"/>
          <p14:tracePt t="42200" x="4457700" y="4587875"/>
          <p14:tracePt t="42216" x="4435475" y="4579938"/>
          <p14:tracePt t="42233" x="4419600" y="4572000"/>
          <p14:tracePt t="42449" x="0" y="0"/>
        </p14:tracePtLst>
        <p14:tracePtLst>
          <p14:tracePt t="43229" x="3810000" y="5203825"/>
          <p14:tracePt t="43342" x="3810000" y="5197475"/>
          <p14:tracePt t="43350" x="3794125" y="5189538"/>
          <p14:tracePt t="43355" x="3687763" y="5173663"/>
          <p14:tracePt t="43374" x="3619500" y="5173663"/>
          <p14:tracePt t="43390" x="3565525" y="5165725"/>
          <p14:tracePt t="43430" x="3551238" y="5165725"/>
          <p14:tracePt t="43438" x="3513138" y="5165725"/>
          <p14:tracePt t="43454" x="3467100" y="5165725"/>
          <p14:tracePt t="43470" x="3390900" y="5165725"/>
          <p14:tracePt t="43503" x="3330575" y="5173663"/>
          <p14:tracePt t="43504" x="3284538" y="5181600"/>
          <p14:tracePt t="43536" x="3246438" y="5189538"/>
          <p14:tracePt t="43553" x="3230563" y="5189538"/>
          <p14:tracePt t="43558" x="3222625" y="5189538"/>
          <p14:tracePt t="43586" x="3216275" y="5197475"/>
          <p14:tracePt t="43592" x="3208338" y="5197475"/>
          <p14:tracePt t="43603" x="3200400" y="5203825"/>
          <p14:tracePt t="43630" x="3192463" y="5211763"/>
          <p14:tracePt t="43638" x="3184525" y="5211763"/>
          <p14:tracePt t="43653" x="3178175" y="5241925"/>
          <p14:tracePt t="43670" x="3178175" y="5265738"/>
          <p14:tracePt t="43687" x="3178175" y="5273675"/>
          <p14:tracePt t="43703" x="3178175" y="5280025"/>
          <p14:tracePt t="43720" x="3178175" y="5287963"/>
          <p14:tracePt t="43737" x="3178175" y="5303838"/>
          <p14:tracePt t="43753" x="3184525" y="5311775"/>
          <p14:tracePt t="43770" x="3230563" y="5341938"/>
          <p14:tracePt t="43787" x="3260725" y="5364163"/>
          <p14:tracePt t="43803" x="3314700" y="5394325"/>
          <p14:tracePt t="43821" x="3336925" y="5402263"/>
          <p14:tracePt t="43837" x="3390900" y="5418138"/>
          <p14:tracePt t="43854" x="3444875" y="5440363"/>
          <p14:tracePt t="43870" x="3489325" y="5448300"/>
          <p14:tracePt t="43887" x="3559175" y="5464175"/>
          <p14:tracePt t="43904" x="3611563" y="5470525"/>
          <p14:tracePt t="43920" x="3679825" y="5478463"/>
          <p14:tracePt t="43937" x="3763963" y="5494338"/>
          <p14:tracePt t="43954" x="3840163" y="5494338"/>
          <p14:tracePt t="43971" x="3916363" y="5494338"/>
          <p14:tracePt t="43987" x="3970338" y="5494338"/>
          <p14:tracePt t="44004" x="4000500" y="5494338"/>
          <p14:tracePt t="44021" x="4016375" y="5494338"/>
          <p14:tracePt t="44037" x="4038600" y="5478463"/>
          <p14:tracePt t="44054" x="4060825" y="5464175"/>
          <p14:tracePt t="44071" x="4084638" y="5448300"/>
          <p14:tracePt t="44088" x="4084638" y="5432425"/>
          <p14:tracePt t="44104" x="4084638" y="5410200"/>
          <p14:tracePt t="44121" x="4084638" y="5394325"/>
          <p14:tracePt t="44138" x="4084638" y="5372100"/>
          <p14:tracePt t="44154" x="4068763" y="5349875"/>
          <p14:tracePt t="44171" x="4046538" y="5326063"/>
          <p14:tracePt t="44188" x="3984625" y="5287963"/>
          <p14:tracePt t="44204" x="3886200" y="5257800"/>
          <p14:tracePt t="44221" x="3749675" y="5241925"/>
          <p14:tracePt t="44238" x="3657600" y="5235575"/>
          <p14:tracePt t="44255" x="3603625" y="5235575"/>
          <p14:tracePt t="44271" x="3581400" y="5235575"/>
          <p14:tracePt t="44288" x="3565525" y="5235575"/>
          <p14:tracePt t="44305" x="3551238" y="5235575"/>
          <p14:tracePt t="44321" x="3543300" y="5235575"/>
          <p14:tracePt t="44338" x="3527425" y="5235575"/>
          <p14:tracePt t="44355" x="3489325" y="5235575"/>
          <p14:tracePt t="44372" x="3444875" y="5249863"/>
          <p14:tracePt t="44388" x="3375025" y="5265738"/>
          <p14:tracePt t="44405" x="3330575" y="5280025"/>
          <p14:tracePt t="44421" x="3292475" y="5287963"/>
          <p14:tracePt t="44438" x="3276600" y="5295900"/>
          <p14:tracePt t="44455" x="3268663" y="5303838"/>
          <p14:tracePt t="44472" x="3254375" y="5311775"/>
          <p14:tracePt t="44489" x="3238500" y="5326063"/>
          <p14:tracePt t="44505" x="3216275" y="5349875"/>
          <p14:tracePt t="44522" x="3200400" y="5372100"/>
          <p14:tracePt t="44539" x="3192463" y="5402263"/>
          <p14:tracePt t="44555" x="3184525" y="5418138"/>
          <p14:tracePt t="44572" x="3184525" y="5426075"/>
          <p14:tracePt t="44606" x="3184525" y="5440363"/>
          <p14:tracePt t="44607" x="3192463" y="5440363"/>
          <p14:tracePt t="44622" x="3216275" y="5456238"/>
          <p14:tracePt t="44638" x="3246438" y="5470525"/>
          <p14:tracePt t="44655" x="3284538" y="5486400"/>
          <p14:tracePt t="44672" x="3322638" y="5502275"/>
          <p14:tracePt t="44689" x="3398838" y="5516563"/>
          <p14:tracePt t="44705" x="3513138" y="5524500"/>
          <p14:tracePt t="44722" x="3673475" y="5540375"/>
          <p14:tracePt t="44739" x="3817938" y="5540375"/>
          <p14:tracePt t="44756" x="3924300" y="5554663"/>
          <p14:tracePt t="44773" x="3962400" y="5554663"/>
          <p14:tracePt t="44789" x="3978275" y="5554663"/>
          <p14:tracePt t="44830" x="3984625" y="5554663"/>
          <p14:tracePt t="44839" x="3992563" y="5546725"/>
          <p14:tracePt t="44844" x="4016375" y="5524500"/>
          <p14:tracePt t="44856" x="4022725" y="5508625"/>
          <p14:tracePt t="44873" x="4030663" y="5494338"/>
          <p14:tracePt t="44889" x="4046538" y="5478463"/>
          <p14:tracePt t="44906" x="4046538" y="5464175"/>
          <p14:tracePt t="44923" x="4046538" y="5448300"/>
          <p14:tracePt t="44939" x="4046538" y="5418138"/>
          <p14:tracePt t="44956" x="4046538" y="5387975"/>
          <p14:tracePt t="44973" x="4046538" y="5364163"/>
          <p14:tracePt t="44973" x="4046538" y="5349875"/>
          <p14:tracePt t="44990" x="4046538" y="5334000"/>
          <p14:tracePt t="45006" x="4030663" y="5318125"/>
          <p14:tracePt t="45023" x="4008438" y="5303838"/>
          <p14:tracePt t="45040" x="3992563" y="5287963"/>
          <p14:tracePt t="45057" x="3970338" y="5287963"/>
          <p14:tracePt t="45073" x="3924300" y="5280025"/>
          <p14:tracePt t="45090" x="3825875" y="5265738"/>
          <p14:tracePt t="45106" x="3679825" y="5257800"/>
          <p14:tracePt t="45123" x="3535363" y="5241925"/>
          <p14:tracePt t="45140" x="3436938" y="5227638"/>
          <p14:tracePt t="45157" x="3390900" y="5227638"/>
          <p14:tracePt t="45157" x="3375025" y="5227638"/>
          <p14:tracePt t="45174" x="3368675" y="5227638"/>
          <p14:tracePt t="45351" x="0" y="0"/>
        </p14:tracePtLst>
        <p14:tracePtLst>
          <p14:tracePt t="46349" x="2979738" y="6027738"/>
          <p14:tracePt t="46382" x="2971800" y="6027738"/>
          <p14:tracePt t="46389" x="2971800" y="6019800"/>
          <p14:tracePt t="46398" x="2949575" y="6011863"/>
          <p14:tracePt t="46410" x="2911475" y="5997575"/>
          <p14:tracePt t="46427" x="2857500" y="5981700"/>
          <p14:tracePt t="46446" x="2803525" y="5981700"/>
          <p14:tracePt t="46461" x="2720975" y="5973763"/>
          <p14:tracePt t="46477" x="2620963" y="5973763"/>
          <p14:tracePt t="46493" x="2544763" y="5973763"/>
          <p14:tracePt t="46518" x="2514600" y="5973763"/>
          <p14:tracePt t="46534" x="2498725" y="5973763"/>
          <p14:tracePt t="46543" x="2476500" y="5981700"/>
          <p14:tracePt t="46566" x="2460625" y="5989638"/>
          <p14:tracePt t="46582" x="2438400" y="5997575"/>
          <p14:tracePt t="46598" x="2422525" y="6019800"/>
          <p14:tracePt t="46610" x="2400300" y="6042025"/>
          <p14:tracePt t="46630" x="2392363" y="6065838"/>
          <p14:tracePt t="46643" x="2384425" y="6096000"/>
          <p14:tracePt t="46660" x="2384425" y="6126163"/>
          <p14:tracePt t="46677" x="2384425" y="6149975"/>
          <p14:tracePt t="46694" x="2416175" y="6188075"/>
          <p14:tracePt t="46718" x="2506663" y="6248400"/>
          <p14:tracePt t="46734" x="2713038" y="6308725"/>
          <p14:tracePt t="46750" x="3001963" y="6340475"/>
          <p14:tracePt t="46761" x="3230563" y="6370638"/>
          <p14:tracePt t="46777" x="3352800" y="6378575"/>
          <p14:tracePt t="46794" x="3398838" y="6378575"/>
          <p14:tracePt t="46811" x="3413125" y="6370638"/>
          <p14:tracePt t="46827" x="3429000" y="6354763"/>
          <p14:tracePt t="46844" x="3436938" y="6346825"/>
          <p14:tracePt t="46886" x="3436938" y="6332538"/>
          <p14:tracePt t="46893" x="3444875" y="6324600"/>
          <p14:tracePt t="46901" x="3459163" y="6286500"/>
          <p14:tracePt t="46918" x="3489325" y="6248400"/>
          <p14:tracePt t="46927" x="3505200" y="6210300"/>
          <p14:tracePt t="46944" x="3513138" y="6194425"/>
          <p14:tracePt t="46961" x="3513138" y="6188075"/>
          <p14:tracePt t="46977" x="3513138" y="6172200"/>
          <p14:tracePt t="46994" x="3513138" y="6149975"/>
          <p14:tracePt t="47011" x="3513138" y="6134100"/>
          <p14:tracePt t="47028" x="3513138" y="6118225"/>
          <p14:tracePt t="47045" x="3497263" y="6096000"/>
          <p14:tracePt t="47061" x="3436938" y="6049963"/>
          <p14:tracePt t="47078" x="3375025" y="6027738"/>
          <p14:tracePt t="47094" x="3268663" y="6011863"/>
          <p14:tracePt t="47111" x="3154363" y="6003925"/>
          <p14:tracePt t="47129" x="3032125" y="6003925"/>
          <p14:tracePt t="47145" x="2941638" y="6003925"/>
          <p14:tracePt t="47162" x="2835275" y="6003925"/>
          <p14:tracePt t="47178" x="2751138" y="6003925"/>
          <p14:tracePt t="47195" x="2689225" y="6003925"/>
          <p14:tracePt t="47212" x="2651125" y="6003925"/>
          <p14:tracePt t="47228" x="2628900" y="6011863"/>
          <p14:tracePt t="47245" x="2598738" y="6027738"/>
          <p14:tracePt t="47261" x="2574925" y="6035675"/>
          <p14:tracePt t="47279" x="2568575" y="6042025"/>
          <p14:tracePt t="47295" x="2544763" y="6057900"/>
          <p14:tracePt t="47312" x="2536825" y="6057900"/>
          <p14:tracePt t="47329" x="2530475" y="6065838"/>
          <p14:tracePt t="47345" x="2530475" y="6080125"/>
          <p14:tracePt t="47362" x="2522538" y="6088063"/>
          <p14:tracePt t="47379" x="2514600" y="6103938"/>
          <p14:tracePt t="47395" x="2514600" y="6111875"/>
          <p14:tracePt t="47412" x="2514600" y="6118225"/>
          <p14:tracePt t="47429" x="2514600" y="6134100"/>
          <p14:tracePt t="47446" x="2522538" y="6149975"/>
          <p14:tracePt t="47462" x="2536825" y="6164263"/>
          <p14:tracePt t="47479" x="2590800" y="6172200"/>
          <p14:tracePt t="47495" x="2651125" y="6194425"/>
          <p14:tracePt t="47512" x="2727325" y="6210300"/>
          <p14:tracePt t="47529" x="2797175" y="6218238"/>
          <p14:tracePt t="47546" x="2835275" y="6218238"/>
          <p14:tracePt t="47563" x="2879725" y="6218238"/>
          <p14:tracePt t="47579" x="2917825" y="6226175"/>
          <p14:tracePt t="47596" x="2949575" y="6226175"/>
          <p14:tracePt t="47612" x="2971800" y="6226175"/>
          <p14:tracePt t="47629" x="3032125" y="6226175"/>
          <p14:tracePt t="47646" x="3094038" y="6232525"/>
          <p14:tracePt t="47662" x="3140075" y="6232525"/>
          <p14:tracePt t="47680" x="3178175" y="6232525"/>
          <p14:tracePt t="47696" x="3192463" y="6232525"/>
          <p14:tracePt t="47713" x="3208338" y="6232525"/>
          <p14:tracePt t="47729" x="3208338" y="6226175"/>
          <p14:tracePt t="47746" x="3222625" y="6210300"/>
          <p14:tracePt t="47763" x="3238500" y="6188075"/>
          <p14:tracePt t="47779" x="3254375" y="6164263"/>
          <p14:tracePt t="47796" x="3260725" y="6149975"/>
          <p14:tracePt t="47813" x="3260725" y="6126163"/>
          <p14:tracePt t="47829" x="3260725" y="6103938"/>
          <p14:tracePt t="47846" x="3260725" y="6088063"/>
          <p14:tracePt t="47863" x="3246438" y="6057900"/>
          <p14:tracePt t="47880" x="3208338" y="6019800"/>
          <p14:tracePt t="47896" x="3132138" y="5989638"/>
          <p14:tracePt t="47913" x="3040063" y="5965825"/>
          <p14:tracePt t="47930" x="2955925" y="5959475"/>
          <p14:tracePt t="47946" x="2887663" y="5959475"/>
          <p14:tracePt t="47963" x="2835275" y="5959475"/>
          <p14:tracePt t="47980" x="2811463" y="5959475"/>
          <p14:tracePt t="47997" x="2773363" y="5959475"/>
          <p14:tracePt t="48014" x="2735263" y="5965825"/>
          <p14:tracePt t="48030" x="2689225" y="5981700"/>
          <p14:tracePt t="48047" x="2644775" y="5989638"/>
          <p14:tracePt t="48064" x="2606675" y="6003925"/>
          <p14:tracePt t="48080" x="2574925" y="6011863"/>
          <p14:tracePt t="48097" x="2560638" y="6019800"/>
          <p14:tracePt t="48142" x="2552700" y="6019800"/>
          <p14:tracePt t="48150" x="2544763" y="6027738"/>
          <p14:tracePt t="48153" x="2544763" y="6035675"/>
          <p14:tracePt t="48164" x="2536825" y="6042025"/>
          <p14:tracePt t="48180" x="2530475" y="6065838"/>
          <p14:tracePt t="48180" x="2530475" y="6073775"/>
          <p14:tracePt t="48197" x="2522538" y="6103938"/>
          <p14:tracePt t="48214" x="2522538" y="6126163"/>
          <p14:tracePt t="48230" x="2522538" y="6134100"/>
          <p14:tracePt t="48247" x="2530475" y="6149975"/>
          <p14:tracePt t="48264" x="2552700" y="6180138"/>
          <p14:tracePt t="48281" x="2620963" y="6210300"/>
          <p14:tracePt t="48297" x="2743200" y="6240463"/>
          <p14:tracePt t="48314" x="2873375" y="6256338"/>
          <p14:tracePt t="48331" x="2979738" y="6270625"/>
          <p14:tracePt t="48348" x="3055938" y="6270625"/>
          <p14:tracePt t="48364" x="3078163" y="6270625"/>
          <p14:tracePt t="48381" x="3086100" y="6270625"/>
          <p14:tracePt t="48398" x="3108325" y="6248400"/>
          <p14:tracePt t="48414" x="3132138" y="6232525"/>
          <p14:tracePt t="48431" x="3154363" y="6218238"/>
          <p14:tracePt t="48448" x="3170238" y="6194425"/>
          <p14:tracePt t="48464" x="3178175" y="6180138"/>
          <p14:tracePt t="48481" x="3192463" y="6149975"/>
          <p14:tracePt t="48498" x="3200400" y="6118225"/>
          <p14:tracePt t="48515" x="3208338" y="6096000"/>
          <p14:tracePt t="48531" x="3208338" y="6088063"/>
          <p14:tracePt t="48548" x="3208338" y="6073775"/>
          <p14:tracePt t="48548" x="3208338" y="6065838"/>
          <p14:tracePt t="48590" x="3200400" y="6057900"/>
          <p14:tracePt t="48677" x="3192463" y="6049963"/>
          <p14:tracePt t="48710" x="3184525" y="6049963"/>
          <p14:tracePt t="48733" x="3178175" y="6049963"/>
          <p14:tracePt t="48757" x="3170238" y="6049963"/>
          <p14:tracePt t="48765" x="3162300" y="6049963"/>
          <p14:tracePt t="49035" x="0" y="0"/>
        </p14:tracePtLst>
      </p14:laserTraceLst>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p:txBody>
          <a:bodyPr>
            <a:normAutofit/>
          </a:bodyPr>
          <a:lstStyle/>
          <a:p>
            <a:pPr marL="0" indent="0">
              <a:spcAft>
                <a:spcPts val="600"/>
              </a:spcAft>
              <a:buNone/>
            </a:pPr>
            <a:r>
              <a:rPr lang="en-US" i="1" dirty="0"/>
              <a:t>Essential element 3: </a:t>
            </a:r>
            <a:r>
              <a:rPr lang="en-US" dirty="0"/>
              <a:t>Describes any contextual factors at the individual student level that may affect student growth.</a:t>
            </a:r>
          </a:p>
          <a:p>
            <a:pPr marL="0" lvl="0" indent="0">
              <a:spcBef>
                <a:spcPts val="1200"/>
              </a:spcBef>
              <a:buNone/>
            </a:pPr>
            <a:r>
              <a:rPr lang="en-US" sz="2000" dirty="0" smtClean="0"/>
              <a:t>Consult </a:t>
            </a:r>
            <a:r>
              <a:rPr lang="en-US" sz="2000" i="1" dirty="0" smtClean="0">
                <a:hlinkClick r:id="rId3"/>
              </a:rPr>
              <a:t>Guidance on Rationale to Support Growth Target Adjustments </a:t>
            </a:r>
            <a:r>
              <a:rPr lang="en-US" sz="2000" dirty="0" smtClean="0"/>
              <a:t>regarding contextual factors that may impact student growth:</a:t>
            </a:r>
            <a:endParaRPr lang="en-US" sz="2000" i="1" dirty="0" smtClean="0"/>
          </a:p>
          <a:p>
            <a:pPr lvl="0">
              <a:spcBef>
                <a:spcPts val="1200"/>
              </a:spcBef>
              <a:buFont typeface="Wingdings" panose="05000000000000000000" pitchFamily="2" charset="2"/>
              <a:buChar char="§"/>
            </a:pPr>
            <a:r>
              <a:rPr lang="en-US" sz="2000" dirty="0" smtClean="0"/>
              <a:t>Special education status</a:t>
            </a:r>
            <a:endParaRPr lang="en-US" sz="2000" dirty="0"/>
          </a:p>
          <a:p>
            <a:pPr lvl="0">
              <a:buFont typeface="Wingdings" panose="05000000000000000000" pitchFamily="2" charset="2"/>
              <a:buChar char="§"/>
            </a:pPr>
            <a:r>
              <a:rPr lang="en-US" sz="2000" dirty="0" smtClean="0"/>
              <a:t>English language learner</a:t>
            </a:r>
          </a:p>
          <a:p>
            <a:pPr lvl="0">
              <a:buFont typeface="Wingdings" panose="05000000000000000000" pitchFamily="2" charset="2"/>
              <a:buChar char="§"/>
            </a:pPr>
            <a:r>
              <a:rPr lang="en-US" sz="2000" dirty="0" smtClean="0"/>
              <a:t>Gifted and talented</a:t>
            </a:r>
          </a:p>
          <a:p>
            <a:pPr lvl="0">
              <a:buFont typeface="Wingdings" panose="05000000000000000000" pitchFamily="2" charset="2"/>
              <a:buChar char="§"/>
            </a:pPr>
            <a:r>
              <a:rPr lang="en-US" sz="2000" dirty="0" smtClean="0"/>
              <a:t>Out-of</a:t>
            </a:r>
            <a:r>
              <a:rPr lang="en-US" sz="2000" dirty="0"/>
              <a:t>-</a:t>
            </a:r>
            <a:r>
              <a:rPr lang="en-US" sz="2000" dirty="0" smtClean="0"/>
              <a:t>school factors</a:t>
            </a:r>
          </a:p>
          <a:p>
            <a:pPr lvl="0">
              <a:buFont typeface="Wingdings" panose="05000000000000000000" pitchFamily="2" charset="2"/>
              <a:buChar char="§"/>
            </a:pPr>
            <a:r>
              <a:rPr lang="en-US" sz="2000" dirty="0" smtClean="0"/>
              <a:t>Conditions for learning</a:t>
            </a:r>
            <a:endParaRPr lang="en-US" sz="2000" dirty="0"/>
          </a:p>
        </p:txBody>
      </p:sp>
      <p:sp>
        <p:nvSpPr>
          <p:cNvPr id="2" name="Title 1"/>
          <p:cNvSpPr>
            <a:spLocks noGrp="1"/>
          </p:cNvSpPr>
          <p:nvPr>
            <p:ph type="title"/>
          </p:nvPr>
        </p:nvSpPr>
        <p:spPr/>
        <p:txBody>
          <a:bodyPr>
            <a:normAutofit/>
          </a:bodyPr>
          <a:lstStyle/>
          <a:p>
            <a:r>
              <a:rPr lang="en-US" dirty="0" smtClean="0"/>
              <a:t>Student Population</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27</a:t>
            </a:fld>
            <a:endParaRPr lang="en-US" dirty="0"/>
          </a:p>
        </p:txBody>
      </p:sp>
    </p:spTree>
    <p:extLst>
      <p:ext uri="{BB962C8B-B14F-4D97-AF65-F5344CB8AC3E}">
        <p14:creationId xmlns:p14="http://schemas.microsoft.com/office/powerpoint/2010/main" val="2302291542"/>
      </p:ext>
    </p:extLst>
  </p:cSld>
  <p:clrMapOvr>
    <a:masterClrMapping/>
  </p:clrMapOvr>
  <mc:AlternateContent xmlns:mc="http://schemas.openxmlformats.org/markup-compatibility/2006" xmlns:p14="http://schemas.microsoft.com/office/powerpoint/2010/main">
    <mc:Choice Requires="p14">
      <p:transition spd="slow" p14:dur="2000" advTm="28219"/>
    </mc:Choice>
    <mc:Fallback xmlns="">
      <p:transition spd="slow" advTm="28219"/>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667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560703"/>
            <a:ext cx="7382906" cy="2934110"/>
          </a:xfrm>
          <a:prstGeom prst="rect">
            <a:avLst/>
          </a:prstGeom>
        </p:spPr>
      </p:pic>
      <p:sp>
        <p:nvSpPr>
          <p:cNvPr id="8" name="TextBox 7"/>
          <p:cNvSpPr txBox="1"/>
          <p:nvPr/>
        </p:nvSpPr>
        <p:spPr>
          <a:xfrm>
            <a:off x="686790" y="2096770"/>
            <a:ext cx="2107210" cy="1077218"/>
          </a:xfrm>
          <a:prstGeom prst="rect">
            <a:avLst/>
          </a:prstGeom>
          <a:noFill/>
          <a:ln>
            <a:solidFill>
              <a:schemeClr val="tx1"/>
            </a:solidFill>
          </a:ln>
        </p:spPr>
        <p:txBody>
          <a:bodyPr wrap="square" rtlCol="0">
            <a:spAutoFit/>
          </a:bodyPr>
          <a:lstStyle/>
          <a:p>
            <a:r>
              <a:rPr lang="en-US" sz="1600" dirty="0" smtClean="0"/>
              <a:t>Privacy is maintained by using counts of students, not students’ names.</a:t>
            </a:r>
            <a:endParaRPr lang="en-US" sz="1600" dirty="0"/>
          </a:p>
        </p:txBody>
      </p:sp>
      <p:sp>
        <p:nvSpPr>
          <p:cNvPr id="2" name="Down Arrow 1"/>
          <p:cNvSpPr/>
          <p:nvPr/>
        </p:nvSpPr>
        <p:spPr>
          <a:xfrm>
            <a:off x="914400" y="3251200"/>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lstStyle/>
          <a:p>
            <a:r>
              <a:rPr lang="en-US" dirty="0"/>
              <a:t>Student Population</a:t>
            </a:r>
          </a:p>
        </p:txBody>
      </p:sp>
      <p:sp>
        <p:nvSpPr>
          <p:cNvPr id="6" name="Content Placeholder 5"/>
          <p:cNvSpPr>
            <a:spLocks noGrp="1"/>
          </p:cNvSpPr>
          <p:nvPr>
            <p:ph idx="1"/>
          </p:nvPr>
        </p:nvSpPr>
        <p:spPr>
          <a:xfrm>
            <a:off x="2997201" y="2055813"/>
            <a:ext cx="5740399" cy="1500187"/>
          </a:xfrm>
        </p:spPr>
        <p:txBody>
          <a:bodyPr/>
          <a:lstStyle/>
          <a:p>
            <a:pPr lvl="0"/>
            <a:r>
              <a:rPr lang="en-US" sz="2000" i="1" dirty="0"/>
              <a:t>Essential element 4: </a:t>
            </a:r>
            <a:r>
              <a:rPr lang="en-US" sz="2000" dirty="0"/>
              <a:t>Is written in a professional manner, including respecting students’ privacy.</a:t>
            </a:r>
          </a:p>
          <a:p>
            <a:pPr lvl="0"/>
            <a:r>
              <a:rPr lang="en-US" sz="2000" i="1" dirty="0"/>
              <a:t>Essential element 5: </a:t>
            </a:r>
            <a:r>
              <a:rPr lang="en-US" sz="2000" dirty="0"/>
              <a:t>Does not exclude subgroups of students for any reason.</a:t>
            </a:r>
          </a:p>
          <a:p>
            <a:endParaRPr lang="en-US" sz="2000" dirty="0"/>
          </a:p>
        </p:txBody>
      </p:sp>
      <p:sp>
        <p:nvSpPr>
          <p:cNvPr id="10" name="Slide Number Placeholder 9"/>
          <p:cNvSpPr>
            <a:spLocks noGrp="1"/>
          </p:cNvSpPr>
          <p:nvPr>
            <p:ph type="sldNum" sz="quarter" idx="10"/>
          </p:nvPr>
        </p:nvSpPr>
        <p:spPr/>
        <p:txBody>
          <a:bodyPr/>
          <a:lstStyle/>
          <a:p>
            <a:pPr algn="r"/>
            <a:fld id="{F3477EC8-074D-41C4-94AE-E9EA7CEEA348}" type="slidenum">
              <a:rPr lang="en-US" smtClean="0"/>
              <a:pPr algn="r"/>
              <a:t>28</a:t>
            </a:fld>
            <a:endParaRPr lang="en-US" dirty="0"/>
          </a:p>
        </p:txBody>
      </p:sp>
    </p:spTree>
    <p:extLst>
      <p:ext uri="{BB962C8B-B14F-4D97-AF65-F5344CB8AC3E}">
        <p14:creationId xmlns:p14="http://schemas.microsoft.com/office/powerpoint/2010/main" val="544530696"/>
      </p:ext>
    </p:extLst>
  </p:cSld>
  <p:clrMapOvr>
    <a:masterClrMapping/>
  </p:clrMapOvr>
  <mc:AlternateContent xmlns:mc="http://schemas.openxmlformats.org/markup-compatibility/2006" xmlns:p14="http://schemas.microsoft.com/office/powerpoint/2010/main">
    <mc:Choice Requires="p14">
      <p:transition spd="slow" p14:dur="2000" advTm="29112"/>
    </mc:Choice>
    <mc:Fallback xmlns="">
      <p:transition spd="slow" advTm="29112"/>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i="1" dirty="0" smtClean="0"/>
              <a:t>Essential elements:</a:t>
            </a:r>
          </a:p>
          <a:p>
            <a:pPr lvl="0"/>
            <a:r>
              <a:rPr lang="en-US" dirty="0" smtClean="0"/>
              <a:t>Matches the length of the course (</a:t>
            </a:r>
            <a:r>
              <a:rPr lang="en-US" i="1" dirty="0" smtClean="0"/>
              <a:t>i.e., </a:t>
            </a:r>
            <a:r>
              <a:rPr lang="en-US" dirty="0" smtClean="0"/>
              <a:t>semester or year). </a:t>
            </a:r>
          </a:p>
        </p:txBody>
      </p:sp>
      <p:sp>
        <p:nvSpPr>
          <p:cNvPr id="2" name="Title 1"/>
          <p:cNvSpPr>
            <a:spLocks noGrp="1"/>
          </p:cNvSpPr>
          <p:nvPr>
            <p:ph type="title"/>
          </p:nvPr>
        </p:nvSpPr>
        <p:spPr/>
        <p:txBody>
          <a:bodyPr/>
          <a:lstStyle/>
          <a:p>
            <a:r>
              <a:rPr lang="en-US" dirty="0" smtClean="0"/>
              <a:t>Interval of Instruction</a:t>
            </a:r>
            <a:endParaRPr lang="en-US" dirty="0"/>
          </a:p>
        </p:txBody>
      </p:sp>
      <p:sp>
        <p:nvSpPr>
          <p:cNvPr id="4" name="Title 1"/>
          <p:cNvSpPr txBox="1">
            <a:spLocks/>
          </p:cNvSpPr>
          <p:nvPr/>
        </p:nvSpPr>
        <p:spPr>
          <a:xfrm>
            <a:off x="609600" y="685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800" i="1" dirty="0"/>
          </a:p>
        </p:txBody>
      </p:sp>
      <p:sp>
        <p:nvSpPr>
          <p:cNvPr id="8" name="Slide Number Placeholder 7"/>
          <p:cNvSpPr>
            <a:spLocks noGrp="1"/>
          </p:cNvSpPr>
          <p:nvPr>
            <p:ph type="sldNum" sz="quarter" idx="10"/>
          </p:nvPr>
        </p:nvSpPr>
        <p:spPr/>
        <p:txBody>
          <a:bodyPr/>
          <a:lstStyle/>
          <a:p>
            <a:pPr algn="r"/>
            <a:fld id="{F3477EC8-074D-41C4-94AE-E9EA7CEEA348}" type="slidenum">
              <a:rPr lang="en-US" smtClean="0"/>
              <a:pPr algn="r"/>
              <a:t>29</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205" y="3384468"/>
            <a:ext cx="6998887" cy="1318162"/>
          </a:xfrm>
          <a:prstGeom prst="rect">
            <a:avLst/>
          </a:prstGeom>
        </p:spPr>
      </p:pic>
    </p:spTree>
    <p:extLst>
      <p:ext uri="{BB962C8B-B14F-4D97-AF65-F5344CB8AC3E}">
        <p14:creationId xmlns:p14="http://schemas.microsoft.com/office/powerpoint/2010/main" val="1483344914"/>
      </p:ext>
    </p:extLst>
  </p:cSld>
  <p:clrMapOvr>
    <a:masterClrMapping/>
  </p:clrMapOvr>
  <mc:AlternateContent xmlns:mc="http://schemas.openxmlformats.org/markup-compatibility/2006" xmlns:p14="http://schemas.microsoft.com/office/powerpoint/2010/main">
    <mc:Choice Requires="p14">
      <p:transition spd="slow" p14:dur="2000" advTm="44022"/>
    </mc:Choice>
    <mc:Fallback xmlns="">
      <p:transition spd="slow" advTm="44022"/>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 Quality Review: 2014–15</a:t>
            </a:r>
            <a:endParaRPr lang="en-US" dirty="0"/>
          </a:p>
        </p:txBody>
      </p:sp>
      <p:sp>
        <p:nvSpPr>
          <p:cNvPr id="8" name="Slide Number Placeholder 7"/>
          <p:cNvSpPr>
            <a:spLocks noGrp="1"/>
          </p:cNvSpPr>
          <p:nvPr>
            <p:ph type="sldNum" sz="quarter" idx="10"/>
          </p:nvPr>
        </p:nvSpPr>
        <p:spPr/>
        <p:txBody>
          <a:bodyPr/>
          <a:lstStyle/>
          <a:p>
            <a:pPr algn="r"/>
            <a:fld id="{F3477EC8-074D-41C4-94AE-E9EA7CEEA348}" type="slidenum">
              <a:rPr lang="en-US" smtClean="0"/>
              <a:pPr algn="r"/>
              <a:t>3</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13146506"/>
              </p:ext>
            </p:extLst>
          </p:nvPr>
        </p:nvGraphicFramePr>
        <p:xfrm>
          <a:off x="744278" y="2243470"/>
          <a:ext cx="7324508" cy="2932825"/>
        </p:xfrm>
        <a:graphic>
          <a:graphicData uri="http://schemas.openxmlformats.org/drawingml/2006/table">
            <a:tbl>
              <a:tblPr firstRow="1" firstCol="1" bandRow="1">
                <a:tableStyleId>{5C22544A-7EE6-4342-B048-85BDC9FD1C3A}</a:tableStyleId>
              </a:tblPr>
              <a:tblGrid>
                <a:gridCol w="3662254"/>
                <a:gridCol w="3662254"/>
              </a:tblGrid>
              <a:tr h="311545">
                <a:tc>
                  <a:txBody>
                    <a:bodyPr/>
                    <a:lstStyle/>
                    <a:p>
                      <a:pPr marL="0" marR="0">
                        <a:spcBef>
                          <a:spcPts val="0"/>
                        </a:spcBef>
                        <a:spcAft>
                          <a:spcPts val="0"/>
                        </a:spcAft>
                      </a:pPr>
                      <a:r>
                        <a:rPr lang="en-US" sz="2000" b="0" dirty="0">
                          <a:effectLst/>
                        </a:rPr>
                        <a:t>Baseline and Trend Data</a:t>
                      </a:r>
                      <a:endParaRPr lang="en-US" sz="2000" b="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b="0">
                          <a:effectLst/>
                        </a:rPr>
                        <a:t>Rationale for growth targets</a:t>
                      </a:r>
                      <a:endParaRPr lang="en-US" sz="2000" b="0">
                        <a:effectLst/>
                        <a:latin typeface="Calibri"/>
                        <a:ea typeface="Calibri"/>
                        <a:cs typeface="Times New Roman"/>
                      </a:endParaRPr>
                    </a:p>
                  </a:txBody>
                  <a:tcPr marL="68580" marR="68580" marT="0" marB="0"/>
                </a:tc>
              </a:tr>
              <a:tr h="2180815">
                <a:tc>
                  <a:txBody>
                    <a:bodyPr/>
                    <a:lstStyle/>
                    <a:p>
                      <a:pPr marL="342900" marR="0" lvl="0" indent="-342900">
                        <a:spcBef>
                          <a:spcPts val="0"/>
                        </a:spcBef>
                        <a:spcAft>
                          <a:spcPts val="0"/>
                        </a:spcAft>
                        <a:buFont typeface="Wingdings"/>
                        <a:buChar char=""/>
                        <a:tabLst>
                          <a:tab pos="457200" algn="l"/>
                        </a:tabLst>
                      </a:pPr>
                      <a:r>
                        <a:rPr lang="en-US" sz="2000" b="0" dirty="0">
                          <a:solidFill>
                            <a:schemeClr val="tx1"/>
                          </a:solidFill>
                          <a:effectLst/>
                        </a:rPr>
                        <a:t>No </a:t>
                      </a:r>
                      <a:r>
                        <a:rPr lang="en-US" sz="2000" b="0" dirty="0" smtClean="0">
                          <a:solidFill>
                            <a:schemeClr val="tx1"/>
                          </a:solidFill>
                          <a:effectLst/>
                        </a:rPr>
                        <a:t>summary </a:t>
                      </a:r>
                      <a:r>
                        <a:rPr lang="en-US" sz="2000" b="0" dirty="0">
                          <a:solidFill>
                            <a:schemeClr val="tx1"/>
                          </a:solidFill>
                          <a:effectLst/>
                        </a:rPr>
                        <a:t>of overall preassessment </a:t>
                      </a:r>
                      <a:r>
                        <a:rPr lang="en-US" sz="2000" b="0" dirty="0" smtClean="0">
                          <a:solidFill>
                            <a:schemeClr val="tx1"/>
                          </a:solidFill>
                          <a:effectLst/>
                        </a:rPr>
                        <a:t>results</a:t>
                      </a:r>
                      <a:endParaRPr lang="en-US" sz="2000" b="0" dirty="0">
                        <a:solidFill>
                          <a:schemeClr val="tx1"/>
                        </a:solidFill>
                        <a:effectLst/>
                      </a:endParaRPr>
                    </a:p>
                    <a:p>
                      <a:pPr marL="342900" marR="0" lvl="0" indent="-342900">
                        <a:spcBef>
                          <a:spcPts val="0"/>
                        </a:spcBef>
                        <a:spcAft>
                          <a:spcPts val="0"/>
                        </a:spcAft>
                        <a:buFont typeface="Wingdings"/>
                        <a:buChar char=""/>
                        <a:tabLst>
                          <a:tab pos="457200" algn="l"/>
                        </a:tabLst>
                      </a:pPr>
                      <a:r>
                        <a:rPr lang="en-US" sz="2000" b="0" dirty="0">
                          <a:solidFill>
                            <a:schemeClr val="tx1"/>
                          </a:solidFill>
                          <a:effectLst/>
                        </a:rPr>
                        <a:t>No identification of student performance </a:t>
                      </a:r>
                      <a:r>
                        <a:rPr lang="en-US" sz="2000" b="0" dirty="0" smtClean="0">
                          <a:solidFill>
                            <a:schemeClr val="tx1"/>
                          </a:solidFill>
                          <a:effectLst/>
                        </a:rPr>
                        <a:t>groups</a:t>
                      </a:r>
                      <a:r>
                        <a:rPr lang="en-US" sz="2000" b="0" baseline="0" dirty="0" smtClean="0">
                          <a:solidFill>
                            <a:schemeClr val="tx1"/>
                          </a:solidFill>
                          <a:effectLst/>
                        </a:rPr>
                        <a:t> </a:t>
                      </a:r>
                    </a:p>
                    <a:p>
                      <a:pPr marL="457200" marR="0" lvl="1" indent="0">
                        <a:spcBef>
                          <a:spcPts val="0"/>
                        </a:spcBef>
                        <a:spcAft>
                          <a:spcPts val="0"/>
                        </a:spcAft>
                        <a:buFont typeface="Wingdings"/>
                        <a:buNone/>
                        <a:tabLst>
                          <a:tab pos="457200" algn="l"/>
                        </a:tabLst>
                      </a:pPr>
                      <a:r>
                        <a:rPr lang="en-US" sz="1600" b="0" baseline="0" dirty="0" smtClean="0">
                          <a:solidFill>
                            <a:schemeClr val="tx1"/>
                          </a:solidFill>
                          <a:effectLst/>
                        </a:rPr>
                        <a:t>(</a:t>
                      </a:r>
                      <a:r>
                        <a:rPr lang="en-US" sz="1600" b="0" i="1" baseline="0" dirty="0" smtClean="0">
                          <a:solidFill>
                            <a:schemeClr val="tx1"/>
                          </a:solidFill>
                          <a:effectLst/>
                        </a:rPr>
                        <a:t>e.g., </a:t>
                      </a:r>
                      <a:r>
                        <a:rPr lang="en-US" sz="1600" b="0" i="0" baseline="0" dirty="0" smtClean="0">
                          <a:solidFill>
                            <a:schemeClr val="tx1"/>
                          </a:solidFill>
                          <a:effectLst/>
                        </a:rPr>
                        <a:t>basic, average, above-average students)</a:t>
                      </a:r>
                      <a:endParaRPr lang="en-US" sz="1600" b="0" dirty="0">
                        <a:solidFill>
                          <a:schemeClr val="tx1"/>
                        </a:solidFill>
                        <a:effectLst/>
                      </a:endParaRPr>
                    </a:p>
                    <a:p>
                      <a:pPr marL="342900" marR="0" lvl="0" indent="-342900">
                        <a:spcBef>
                          <a:spcPts val="0"/>
                        </a:spcBef>
                        <a:spcAft>
                          <a:spcPts val="0"/>
                        </a:spcAft>
                        <a:buFont typeface="Wingdings"/>
                        <a:buChar char=""/>
                        <a:tabLst>
                          <a:tab pos="457200" algn="l"/>
                        </a:tabLst>
                      </a:pPr>
                      <a:r>
                        <a:rPr lang="en-US" sz="2000" b="0" dirty="0">
                          <a:solidFill>
                            <a:schemeClr val="tx1"/>
                          </a:solidFill>
                          <a:effectLst/>
                        </a:rPr>
                        <a:t>No discussion of student strengths and </a:t>
                      </a:r>
                      <a:r>
                        <a:rPr lang="en-US" sz="2000" b="0" dirty="0" smtClean="0">
                          <a:solidFill>
                            <a:schemeClr val="tx1"/>
                          </a:solidFill>
                          <a:effectLst/>
                        </a:rPr>
                        <a:t>weaknesses</a:t>
                      </a:r>
                      <a:endParaRPr lang="en-US" sz="2000" b="0" dirty="0">
                        <a:solidFill>
                          <a:schemeClr val="tx1"/>
                        </a:solidFill>
                        <a:effectLst/>
                      </a:endParaRPr>
                    </a:p>
                    <a:p>
                      <a:pPr marL="0" marR="0">
                        <a:spcBef>
                          <a:spcPts val="0"/>
                        </a:spcBef>
                        <a:spcAft>
                          <a:spcPts val="0"/>
                        </a:spcAft>
                      </a:pPr>
                      <a:r>
                        <a:rPr lang="en-US" sz="2000" b="0" dirty="0">
                          <a:solidFill>
                            <a:schemeClr val="tx1"/>
                          </a:solidFill>
                          <a:effectLst/>
                        </a:rPr>
                        <a:t> </a:t>
                      </a:r>
                      <a:endParaRPr lang="en-US" sz="2000" b="0" dirty="0">
                        <a:solidFill>
                          <a:schemeClr val="tx1"/>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342900" marR="0" lvl="0" indent="-342900">
                        <a:spcBef>
                          <a:spcPts val="0"/>
                        </a:spcBef>
                        <a:spcAft>
                          <a:spcPts val="0"/>
                        </a:spcAft>
                        <a:buFont typeface="Wingdings"/>
                        <a:buChar char=""/>
                        <a:tabLst>
                          <a:tab pos="457200" algn="l"/>
                        </a:tabLst>
                      </a:pPr>
                      <a:r>
                        <a:rPr lang="en-US" sz="2000" b="0" dirty="0">
                          <a:effectLst/>
                        </a:rPr>
                        <a:t>Weak or no </a:t>
                      </a:r>
                      <a:r>
                        <a:rPr lang="en-US" sz="2000" b="0" dirty="0" smtClean="0">
                          <a:effectLst/>
                        </a:rPr>
                        <a:t>link provided between </a:t>
                      </a:r>
                      <a:r>
                        <a:rPr lang="en-US" sz="2000" b="0" dirty="0">
                          <a:effectLst/>
                        </a:rPr>
                        <a:t>targets and contextual </a:t>
                      </a:r>
                      <a:r>
                        <a:rPr lang="en-US" sz="2000" b="0" dirty="0" smtClean="0">
                          <a:effectLst/>
                        </a:rPr>
                        <a:t>factors</a:t>
                      </a:r>
                    </a:p>
                    <a:p>
                      <a:pPr marL="342900" marR="0" lvl="0" indent="-342900">
                        <a:spcBef>
                          <a:spcPts val="0"/>
                        </a:spcBef>
                        <a:spcAft>
                          <a:spcPts val="0"/>
                        </a:spcAft>
                        <a:buFont typeface="Wingdings"/>
                        <a:buChar char=""/>
                        <a:tabLst>
                          <a:tab pos="457200" algn="l"/>
                        </a:tabLst>
                      </a:pPr>
                      <a:r>
                        <a:rPr lang="en-US" sz="2000" b="0" dirty="0" smtClean="0">
                          <a:effectLst/>
                        </a:rPr>
                        <a:t>Amount (magnitude) </a:t>
                      </a:r>
                      <a:r>
                        <a:rPr lang="en-US" sz="2000" b="0" dirty="0">
                          <a:effectLst/>
                        </a:rPr>
                        <a:t>of target adjustments not supported by </a:t>
                      </a:r>
                      <a:r>
                        <a:rPr lang="en-US" sz="2000" b="0" dirty="0" smtClean="0">
                          <a:effectLst/>
                        </a:rPr>
                        <a:t>rationale</a:t>
                      </a:r>
                      <a:endParaRPr lang="en-US" sz="2000" b="0" dirty="0">
                        <a:effectLst/>
                      </a:endParaRPr>
                    </a:p>
                    <a:p>
                      <a:pPr marL="0" marR="0">
                        <a:spcBef>
                          <a:spcPts val="0"/>
                        </a:spcBef>
                        <a:spcAft>
                          <a:spcPts val="0"/>
                        </a:spcAft>
                      </a:pPr>
                      <a:r>
                        <a:rPr lang="en-US" sz="2000" b="0" dirty="0">
                          <a:effectLst/>
                        </a:rPr>
                        <a:t> </a:t>
                      </a:r>
                      <a:endParaRPr lang="en-US" sz="2000" b="0" dirty="0">
                        <a:effectLst/>
                        <a:latin typeface="Calibri"/>
                        <a:ea typeface="Calibri"/>
                        <a:cs typeface="Times New Roman"/>
                      </a:endParaRPr>
                    </a:p>
                  </a:txBody>
                  <a:tcPr marL="68580" marR="68580" marT="0" marB="0">
                    <a:solidFill>
                      <a:schemeClr val="tx2">
                        <a:lumMod val="40000"/>
                        <a:lumOff val="60000"/>
                      </a:schemeClr>
                    </a:solidFill>
                  </a:tcPr>
                </a:tc>
              </a:tr>
            </a:tbl>
          </a:graphicData>
        </a:graphic>
      </p:graphicFrame>
    </p:spTree>
    <p:extLst>
      <p:ext uri="{BB962C8B-B14F-4D97-AF65-F5344CB8AC3E}">
        <p14:creationId xmlns:p14="http://schemas.microsoft.com/office/powerpoint/2010/main" val="291248586"/>
      </p:ext>
    </p:extLst>
  </p:cSld>
  <p:clrMapOvr>
    <a:masterClrMapping/>
  </p:clrMapOvr>
  <mc:AlternateContent xmlns:mc="http://schemas.openxmlformats.org/markup-compatibility/2006" xmlns:p14="http://schemas.microsoft.com/office/powerpoint/2010/main">
    <mc:Choice Requires="p14">
      <p:transition spd="slow" p14:dur="2000" advTm="47038"/>
    </mc:Choice>
    <mc:Fallback xmlns="">
      <p:transition spd="slow" advTm="47038"/>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i="1" dirty="0" smtClean="0"/>
              <a:t>Essential elements:</a:t>
            </a:r>
          </a:p>
          <a:p>
            <a:r>
              <a:rPr lang="en-US" dirty="0" smtClean="0"/>
              <a:t>Represents the big ideas or domains of the content taught during the interval of instruction. </a:t>
            </a:r>
          </a:p>
          <a:p>
            <a:pPr lvl="0"/>
            <a:r>
              <a:rPr lang="en-US" dirty="0" smtClean="0"/>
              <a:t>Specifies how the SLO will address applicable standards from the highest ranking of the following: (1) Common Core State Standards, (2) Ohio Academic Content Standards, or (3) national standards put forth by educational organizations.</a:t>
            </a:r>
            <a:endParaRPr lang="en-US" dirty="0"/>
          </a:p>
        </p:txBody>
      </p:sp>
      <p:sp>
        <p:nvSpPr>
          <p:cNvPr id="2" name="Title 1"/>
          <p:cNvSpPr>
            <a:spLocks noGrp="1"/>
          </p:cNvSpPr>
          <p:nvPr>
            <p:ph type="title"/>
          </p:nvPr>
        </p:nvSpPr>
        <p:spPr/>
        <p:txBody>
          <a:bodyPr/>
          <a:lstStyle/>
          <a:p>
            <a:r>
              <a:rPr lang="en-US" dirty="0" smtClean="0"/>
              <a:t>Standards and Content</a:t>
            </a:r>
            <a:endParaRPr lang="en-US" dirty="0"/>
          </a:p>
        </p:txBody>
      </p:sp>
      <p:sp>
        <p:nvSpPr>
          <p:cNvPr id="8" name="Slide Number Placeholder 7"/>
          <p:cNvSpPr>
            <a:spLocks noGrp="1"/>
          </p:cNvSpPr>
          <p:nvPr>
            <p:ph type="sldNum" sz="quarter" idx="10"/>
          </p:nvPr>
        </p:nvSpPr>
        <p:spPr/>
        <p:txBody>
          <a:bodyPr/>
          <a:lstStyle/>
          <a:p>
            <a:pPr algn="r"/>
            <a:fld id="{F3477EC8-074D-41C4-94AE-E9EA7CEEA348}" type="slidenum">
              <a:rPr lang="en-US" smtClean="0"/>
              <a:pPr algn="r"/>
              <a:t>30</a:t>
            </a:fld>
            <a:endParaRPr lang="en-US" dirty="0"/>
          </a:p>
        </p:txBody>
      </p:sp>
    </p:spTree>
    <p:extLst>
      <p:ext uri="{BB962C8B-B14F-4D97-AF65-F5344CB8AC3E}">
        <p14:creationId xmlns:p14="http://schemas.microsoft.com/office/powerpoint/2010/main" val="916174544"/>
      </p:ext>
    </p:extLst>
  </p:cSld>
  <p:clrMapOvr>
    <a:masterClrMapping/>
  </p:clrMapOvr>
  <mc:AlternateContent xmlns:mc="http://schemas.openxmlformats.org/markup-compatibility/2006" xmlns:p14="http://schemas.microsoft.com/office/powerpoint/2010/main">
    <mc:Choice Requires="p14">
      <p:transition spd="slow" p14:dur="2000" advTm="27737"/>
    </mc:Choice>
    <mc:Fallback xmlns="">
      <p:transition spd="slow" advTm="27737"/>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Standards and Content</a:t>
            </a:r>
            <a:endParaRPr lang="en-US" dirty="0"/>
          </a:p>
        </p:txBody>
      </p:sp>
      <p:sp>
        <p:nvSpPr>
          <p:cNvPr id="3" name="Content Placeholder 2"/>
          <p:cNvSpPr>
            <a:spLocks noGrp="1"/>
          </p:cNvSpPr>
          <p:nvPr>
            <p:ph idx="1"/>
          </p:nvPr>
        </p:nvSpPr>
        <p:spPr/>
        <p:txBody>
          <a:bodyPr>
            <a:normAutofit/>
          </a:bodyPr>
          <a:lstStyle/>
          <a:p>
            <a:pPr lvl="0"/>
            <a:r>
              <a:rPr lang="en-US" sz="2000" i="1" dirty="0" smtClean="0"/>
              <a:t>Essential element 1: </a:t>
            </a:r>
            <a:r>
              <a:rPr lang="en-US" sz="2000" dirty="0" smtClean="0"/>
              <a:t>Represents </a:t>
            </a:r>
            <a:r>
              <a:rPr lang="en-US" sz="2000" dirty="0"/>
              <a:t>the big ideas or domains of the content taught during the interval of </a:t>
            </a:r>
            <a:r>
              <a:rPr lang="en-US" sz="2000" dirty="0" smtClean="0"/>
              <a:t>instruction. </a:t>
            </a:r>
            <a:endParaRPr lang="en-US" sz="2000" dirty="0"/>
          </a:p>
        </p:txBody>
      </p:sp>
      <p:sp>
        <p:nvSpPr>
          <p:cNvPr id="4" name="Title 1"/>
          <p:cNvSpPr txBox="1">
            <a:spLocks/>
          </p:cNvSpPr>
          <p:nvPr/>
        </p:nvSpPr>
        <p:spPr>
          <a:xfrm>
            <a:off x="609600" y="685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i="1" dirty="0"/>
          </a:p>
        </p:txBody>
      </p:sp>
      <p:sp>
        <p:nvSpPr>
          <p:cNvPr id="7" name="Slide Number Placeholder 6"/>
          <p:cNvSpPr>
            <a:spLocks noGrp="1"/>
          </p:cNvSpPr>
          <p:nvPr>
            <p:ph type="sldNum" sz="quarter" idx="10"/>
          </p:nvPr>
        </p:nvSpPr>
        <p:spPr/>
        <p:txBody>
          <a:bodyPr/>
          <a:lstStyle/>
          <a:p>
            <a:pPr algn="r"/>
            <a:fld id="{F3477EC8-074D-41C4-94AE-E9EA7CEEA348}" type="slidenum">
              <a:rPr lang="en-US" smtClean="0"/>
              <a:pPr algn="r"/>
              <a:t>31</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856" y="2853114"/>
            <a:ext cx="7185679" cy="3326013"/>
          </a:xfrm>
          <a:prstGeom prst="rect">
            <a:avLst/>
          </a:prstGeom>
        </p:spPr>
      </p:pic>
    </p:spTree>
    <p:extLst>
      <p:ext uri="{BB962C8B-B14F-4D97-AF65-F5344CB8AC3E}">
        <p14:creationId xmlns:p14="http://schemas.microsoft.com/office/powerpoint/2010/main" val="3102921859"/>
      </p:ext>
    </p:extLst>
  </p:cSld>
  <p:clrMapOvr>
    <a:masterClrMapping/>
  </p:clrMapOvr>
  <mc:AlternateContent xmlns:mc="http://schemas.openxmlformats.org/markup-compatibility/2006" xmlns:p14="http://schemas.microsoft.com/office/powerpoint/2010/main">
    <mc:Choice Requires="p14">
      <p:transition spd="slow" p14:dur="2000" advTm="12640"/>
    </mc:Choice>
    <mc:Fallback xmlns="">
      <p:transition spd="slow" advTm="1264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Standards and Content</a:t>
            </a:r>
            <a:endParaRPr lang="en-US" dirty="0"/>
          </a:p>
        </p:txBody>
      </p:sp>
      <p:sp>
        <p:nvSpPr>
          <p:cNvPr id="3" name="Content Placeholder 2"/>
          <p:cNvSpPr>
            <a:spLocks noGrp="1"/>
          </p:cNvSpPr>
          <p:nvPr>
            <p:ph idx="1"/>
          </p:nvPr>
        </p:nvSpPr>
        <p:spPr/>
        <p:txBody>
          <a:bodyPr>
            <a:normAutofit/>
          </a:bodyPr>
          <a:lstStyle/>
          <a:p>
            <a:pPr marL="0" lvl="0" indent="0">
              <a:buNone/>
            </a:pPr>
            <a:r>
              <a:rPr lang="en-US" sz="2000" i="1" dirty="0" smtClean="0"/>
              <a:t>Essential element 2: </a:t>
            </a:r>
            <a:r>
              <a:rPr lang="en-US" sz="2000" dirty="0" smtClean="0"/>
              <a:t>Specifies </a:t>
            </a:r>
            <a:r>
              <a:rPr lang="en-US" sz="2000" dirty="0"/>
              <a:t>how the SLO will address applicable standards from the highest ranking of the following: (1) Common Core State Standards, (2) Ohio Academic Content Standards, or (3) national standards put forth by educational </a:t>
            </a:r>
            <a:r>
              <a:rPr lang="en-US" sz="2000" dirty="0" smtClean="0"/>
              <a:t>organizations.</a:t>
            </a:r>
          </a:p>
          <a:p>
            <a:pPr marL="0" lvl="0" indent="0">
              <a:buNone/>
            </a:pPr>
            <a:endParaRPr lang="en-US" sz="2000" dirty="0"/>
          </a:p>
        </p:txBody>
      </p:sp>
      <p:sp>
        <p:nvSpPr>
          <p:cNvPr id="4" name="Title 1"/>
          <p:cNvSpPr txBox="1">
            <a:spLocks/>
          </p:cNvSpPr>
          <p:nvPr/>
        </p:nvSpPr>
        <p:spPr>
          <a:xfrm>
            <a:off x="609600" y="685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i="1" dirty="0"/>
          </a:p>
        </p:txBody>
      </p:sp>
      <p:sp>
        <p:nvSpPr>
          <p:cNvPr id="6" name="Slide Number Placeholder 5"/>
          <p:cNvSpPr>
            <a:spLocks noGrp="1"/>
          </p:cNvSpPr>
          <p:nvPr>
            <p:ph type="sldNum" sz="quarter" idx="10"/>
          </p:nvPr>
        </p:nvSpPr>
        <p:spPr/>
        <p:txBody>
          <a:bodyPr/>
          <a:lstStyle/>
          <a:p>
            <a:pPr algn="r"/>
            <a:fld id="{F3477EC8-074D-41C4-94AE-E9EA7CEEA348}" type="slidenum">
              <a:rPr lang="en-US" smtClean="0"/>
              <a:pPr algn="r"/>
              <a:t>32</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718" y="3531182"/>
            <a:ext cx="7788592" cy="2398563"/>
          </a:xfrm>
          <a:prstGeom prst="rect">
            <a:avLst/>
          </a:prstGeom>
        </p:spPr>
      </p:pic>
    </p:spTree>
    <p:extLst>
      <p:ext uri="{BB962C8B-B14F-4D97-AF65-F5344CB8AC3E}">
        <p14:creationId xmlns:p14="http://schemas.microsoft.com/office/powerpoint/2010/main" val="2963868838"/>
      </p:ext>
    </p:extLst>
  </p:cSld>
  <p:clrMapOvr>
    <a:masterClrMapping/>
  </p:clrMapOvr>
  <mc:AlternateContent xmlns:mc="http://schemas.openxmlformats.org/markup-compatibility/2006" xmlns:p14="http://schemas.microsoft.com/office/powerpoint/2010/main">
    <mc:Choice Requires="p14">
      <p:transition spd="slow" p14:dur="2000" advTm="25264"/>
    </mc:Choice>
    <mc:Fallback xmlns="">
      <p:transition spd="slow" advTm="25264"/>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000" i="1" dirty="0" smtClean="0"/>
              <a:t>Essential elements:</a:t>
            </a:r>
          </a:p>
          <a:p>
            <a:pPr lvl="0"/>
            <a:r>
              <a:rPr lang="en-US" sz="2000" dirty="0" smtClean="0"/>
              <a:t>Identifies assessments that grade-level and content-level district experts have reviewed to measure course content effectively and student learning reliably, as intended.</a:t>
            </a:r>
          </a:p>
          <a:p>
            <a:pPr lvl="0"/>
            <a:r>
              <a:rPr lang="en-US" sz="2000" dirty="0" smtClean="0"/>
              <a:t>Includes measures with sufficient stretch so that all students may demonstrate learning or identifies supplemental assessments to cover all ability levels in the course.</a:t>
            </a:r>
          </a:p>
          <a:p>
            <a:pPr lvl="0"/>
            <a:r>
              <a:rPr lang="en-US" sz="2000" dirty="0" smtClean="0"/>
              <a:t>Provides a plan to combine assessments if multiple summative assessments are used.</a:t>
            </a:r>
          </a:p>
          <a:p>
            <a:pPr lvl="0"/>
            <a:r>
              <a:rPr lang="en-US" sz="2000" dirty="0" smtClean="0"/>
              <a:t>Follows state guidelines for appropriate assessments.</a:t>
            </a:r>
            <a:endParaRPr lang="en-US" sz="2000" dirty="0"/>
          </a:p>
        </p:txBody>
      </p:sp>
      <p:sp>
        <p:nvSpPr>
          <p:cNvPr id="2" name="Title 1"/>
          <p:cNvSpPr>
            <a:spLocks noGrp="1"/>
          </p:cNvSpPr>
          <p:nvPr>
            <p:ph type="title"/>
          </p:nvPr>
        </p:nvSpPr>
        <p:spPr/>
        <p:txBody>
          <a:bodyPr/>
          <a:lstStyle/>
          <a:p>
            <a:r>
              <a:rPr lang="en-US" dirty="0" smtClean="0"/>
              <a:t>Assessments</a:t>
            </a:r>
            <a:endParaRPr lang="en-US" dirty="0"/>
          </a:p>
        </p:txBody>
      </p:sp>
      <p:sp>
        <p:nvSpPr>
          <p:cNvPr id="4" name="Title 1"/>
          <p:cNvSpPr txBox="1">
            <a:spLocks/>
          </p:cNvSpPr>
          <p:nvPr/>
        </p:nvSpPr>
        <p:spPr>
          <a:xfrm>
            <a:off x="420806" y="66646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600" i="1" dirty="0"/>
          </a:p>
        </p:txBody>
      </p:sp>
      <p:sp>
        <p:nvSpPr>
          <p:cNvPr id="8" name="Slide Number Placeholder 7"/>
          <p:cNvSpPr>
            <a:spLocks noGrp="1"/>
          </p:cNvSpPr>
          <p:nvPr>
            <p:ph type="sldNum" sz="quarter" idx="10"/>
          </p:nvPr>
        </p:nvSpPr>
        <p:spPr/>
        <p:txBody>
          <a:bodyPr/>
          <a:lstStyle/>
          <a:p>
            <a:pPr algn="r"/>
            <a:fld id="{F3477EC8-074D-41C4-94AE-E9EA7CEEA348}" type="slidenum">
              <a:rPr lang="en-US" smtClean="0"/>
              <a:pPr algn="r"/>
              <a:t>33</a:t>
            </a:fld>
            <a:endParaRPr lang="en-US" dirty="0"/>
          </a:p>
        </p:txBody>
      </p:sp>
    </p:spTree>
    <p:extLst>
      <p:ext uri="{BB962C8B-B14F-4D97-AF65-F5344CB8AC3E}">
        <p14:creationId xmlns:p14="http://schemas.microsoft.com/office/powerpoint/2010/main" val="879152786"/>
      </p:ext>
    </p:extLst>
  </p:cSld>
  <p:clrMapOvr>
    <a:masterClrMapping/>
  </p:clrMapOvr>
  <mc:AlternateContent xmlns:mc="http://schemas.openxmlformats.org/markup-compatibility/2006" xmlns:p14="http://schemas.microsoft.com/office/powerpoint/2010/main">
    <mc:Choice Requires="p14">
      <p:transition spd="slow" p14:dur="2000" advTm="51482"/>
    </mc:Choice>
    <mc:Fallback xmlns="">
      <p:transition spd="slow" advTm="51482"/>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rPr lang="en-US" i="1" dirty="0" smtClean="0"/>
              <a:t>Essential elements:</a:t>
            </a:r>
          </a:p>
          <a:p>
            <a:pPr lvl="0"/>
            <a:r>
              <a:rPr lang="en-US" dirty="0" smtClean="0"/>
              <a:t>Ensures that all students in the course have a </a:t>
            </a:r>
            <a:br>
              <a:rPr lang="en-US" dirty="0" smtClean="0"/>
            </a:br>
            <a:r>
              <a:rPr lang="en-US" dirty="0" smtClean="0"/>
              <a:t>growth target.</a:t>
            </a:r>
          </a:p>
          <a:p>
            <a:pPr lvl="0"/>
            <a:r>
              <a:rPr lang="en-US" dirty="0" smtClean="0"/>
              <a:t>Adjusts targets only when contextual factors also</a:t>
            </a:r>
            <a:br>
              <a:rPr lang="en-US" dirty="0" smtClean="0"/>
            </a:br>
            <a:r>
              <a:rPr lang="en-US" dirty="0" smtClean="0"/>
              <a:t>are present.</a:t>
            </a:r>
          </a:p>
          <a:p>
            <a:pPr lvl="0"/>
            <a:r>
              <a:rPr lang="en-US" dirty="0" smtClean="0"/>
              <a:t>Sets developmentally appropriate targets.</a:t>
            </a:r>
          </a:p>
          <a:p>
            <a:pPr lvl="0"/>
            <a:r>
              <a:rPr lang="en-US" dirty="0" smtClean="0"/>
              <a:t>Sets ambitious yet attainable targets.</a:t>
            </a:r>
            <a:endParaRPr lang="en-US" dirty="0"/>
          </a:p>
        </p:txBody>
      </p:sp>
      <p:sp>
        <p:nvSpPr>
          <p:cNvPr id="2" name="Title 1"/>
          <p:cNvSpPr>
            <a:spLocks noGrp="1"/>
          </p:cNvSpPr>
          <p:nvPr>
            <p:ph type="title"/>
          </p:nvPr>
        </p:nvSpPr>
        <p:spPr/>
        <p:txBody>
          <a:bodyPr/>
          <a:lstStyle/>
          <a:p>
            <a:r>
              <a:rPr lang="en-US" dirty="0" smtClean="0"/>
              <a:t>Growth Targets</a:t>
            </a:r>
            <a:endParaRPr lang="en-US" dirty="0"/>
          </a:p>
        </p:txBody>
      </p:sp>
      <p:sp>
        <p:nvSpPr>
          <p:cNvPr id="4" name="Title 1"/>
          <p:cNvSpPr txBox="1">
            <a:spLocks/>
          </p:cNvSpPr>
          <p:nvPr/>
        </p:nvSpPr>
        <p:spPr>
          <a:xfrm>
            <a:off x="609600" y="685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800" i="1" dirty="0"/>
          </a:p>
        </p:txBody>
      </p:sp>
      <p:sp>
        <p:nvSpPr>
          <p:cNvPr id="7" name="Slide Number Placeholder 6"/>
          <p:cNvSpPr>
            <a:spLocks noGrp="1"/>
          </p:cNvSpPr>
          <p:nvPr>
            <p:ph type="sldNum" sz="quarter" idx="10"/>
          </p:nvPr>
        </p:nvSpPr>
        <p:spPr/>
        <p:txBody>
          <a:bodyPr/>
          <a:lstStyle/>
          <a:p>
            <a:pPr algn="r"/>
            <a:fld id="{F3477EC8-074D-41C4-94AE-E9EA7CEEA348}" type="slidenum">
              <a:rPr lang="en-US" smtClean="0"/>
              <a:pPr algn="r"/>
              <a:t>34</a:t>
            </a:fld>
            <a:endParaRPr lang="en-US" dirty="0"/>
          </a:p>
        </p:txBody>
      </p:sp>
    </p:spTree>
    <p:extLst>
      <p:ext uri="{BB962C8B-B14F-4D97-AF65-F5344CB8AC3E}">
        <p14:creationId xmlns:p14="http://schemas.microsoft.com/office/powerpoint/2010/main" val="615064945"/>
      </p:ext>
    </p:extLst>
  </p:cSld>
  <p:clrMapOvr>
    <a:masterClrMapping/>
  </p:clrMapOvr>
  <mc:AlternateContent xmlns:mc="http://schemas.openxmlformats.org/markup-compatibility/2006" xmlns:p14="http://schemas.microsoft.com/office/powerpoint/2010/main">
    <mc:Choice Requires="p14">
      <p:transition spd="slow" p14:dur="2000" advTm="48819"/>
    </mc:Choice>
    <mc:Fallback xmlns="">
      <p:transition spd="slow" advTm="48819"/>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0"/>
            <a:ext cx="8224837" cy="1486894"/>
          </a:xfrm>
        </p:spPr>
        <p:txBody>
          <a:bodyPr>
            <a:normAutofit/>
          </a:bodyPr>
          <a:lstStyle/>
          <a:p>
            <a:r>
              <a:rPr lang="en-US" dirty="0" smtClean="0"/>
              <a:t>Growth Targets</a:t>
            </a:r>
            <a:endParaRPr lang="en-US" dirty="0"/>
          </a:p>
        </p:txBody>
      </p:sp>
      <p:sp>
        <p:nvSpPr>
          <p:cNvPr id="3" name="Content Placeholder 2"/>
          <p:cNvSpPr>
            <a:spLocks noGrp="1"/>
          </p:cNvSpPr>
          <p:nvPr>
            <p:ph idx="1"/>
          </p:nvPr>
        </p:nvSpPr>
        <p:spPr/>
        <p:txBody>
          <a:bodyPr/>
          <a:lstStyle/>
          <a:p>
            <a:pPr lvl="0"/>
            <a:r>
              <a:rPr lang="en-US" i="1" dirty="0"/>
              <a:t>Essential element 1: </a:t>
            </a:r>
            <a:r>
              <a:rPr lang="en-US" dirty="0"/>
              <a:t>Ensures that all students in the course have a growth target</a:t>
            </a:r>
            <a:r>
              <a:rPr lang="en-US" dirty="0" smtClean="0"/>
              <a:t>.</a:t>
            </a:r>
            <a:endParaRPr lang="en-US" dirty="0"/>
          </a:p>
        </p:txBody>
      </p:sp>
      <p:sp>
        <p:nvSpPr>
          <p:cNvPr id="5" name="Slide Number Placeholder 4"/>
          <p:cNvSpPr>
            <a:spLocks noGrp="1"/>
          </p:cNvSpPr>
          <p:nvPr>
            <p:ph type="sldNum" sz="quarter" idx="10"/>
          </p:nvPr>
        </p:nvSpPr>
        <p:spPr/>
        <p:txBody>
          <a:bodyPr/>
          <a:lstStyle/>
          <a:p>
            <a:pPr algn="r"/>
            <a:fld id="{F3477EC8-074D-41C4-94AE-E9EA7CEEA348}" type="slidenum">
              <a:rPr lang="en-US" smtClean="0"/>
              <a:pPr algn="r"/>
              <a:t>35</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9502" y="2886433"/>
            <a:ext cx="6232581" cy="3861720"/>
          </a:xfrm>
          <a:prstGeom prst="rect">
            <a:avLst/>
          </a:prstGeom>
        </p:spPr>
      </p:pic>
    </p:spTree>
    <p:extLst>
      <p:ext uri="{BB962C8B-B14F-4D97-AF65-F5344CB8AC3E}">
        <p14:creationId xmlns:p14="http://schemas.microsoft.com/office/powerpoint/2010/main" val="4024585103"/>
      </p:ext>
    </p:extLst>
  </p:cSld>
  <p:clrMapOvr>
    <a:masterClrMapping/>
  </p:clrMapOvr>
  <mc:AlternateContent xmlns:mc="http://schemas.openxmlformats.org/markup-compatibility/2006" xmlns:p14="http://schemas.microsoft.com/office/powerpoint/2010/main">
    <mc:Choice Requires="p14">
      <p:transition spd="slow" p14:dur="2000" advTm="29237"/>
    </mc:Choice>
    <mc:Fallback xmlns="">
      <p:transition spd="slow" advTm="29237"/>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363" y="170953"/>
            <a:ext cx="8224837" cy="1486894"/>
          </a:xfrm>
        </p:spPr>
        <p:txBody>
          <a:bodyPr>
            <a:normAutofit/>
          </a:bodyPr>
          <a:lstStyle/>
          <a:p>
            <a:r>
              <a:rPr lang="en-US" dirty="0" smtClean="0"/>
              <a:t>Growth Targets</a:t>
            </a:r>
            <a:endParaRPr lang="en-US" dirty="0"/>
          </a:p>
        </p:txBody>
      </p:sp>
      <p:sp>
        <p:nvSpPr>
          <p:cNvPr id="3" name="Content Placeholder 2"/>
          <p:cNvSpPr>
            <a:spLocks noGrp="1"/>
          </p:cNvSpPr>
          <p:nvPr>
            <p:ph idx="1"/>
          </p:nvPr>
        </p:nvSpPr>
        <p:spPr>
          <a:xfrm>
            <a:off x="614501" y="1864745"/>
            <a:ext cx="8224699" cy="3852006"/>
          </a:xfrm>
        </p:spPr>
        <p:txBody>
          <a:bodyPr/>
          <a:lstStyle/>
          <a:p>
            <a:pPr lvl="0"/>
            <a:r>
              <a:rPr lang="en-US" i="1" dirty="0"/>
              <a:t>Essential element 2: </a:t>
            </a:r>
            <a:r>
              <a:rPr lang="en-US" dirty="0"/>
              <a:t>Adjusts targets only when contextual factors also are present</a:t>
            </a:r>
            <a:r>
              <a:rPr lang="en-US" dirty="0" smtClean="0"/>
              <a:t>.</a:t>
            </a:r>
            <a:endParaRPr lang="en-US" dirty="0"/>
          </a:p>
        </p:txBody>
      </p:sp>
      <p:sp>
        <p:nvSpPr>
          <p:cNvPr id="4" name="Title 1"/>
          <p:cNvSpPr txBox="1">
            <a:spLocks/>
          </p:cNvSpPr>
          <p:nvPr/>
        </p:nvSpPr>
        <p:spPr>
          <a:xfrm>
            <a:off x="609600" y="914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i="1" dirty="0" smtClean="0"/>
              <a:t>  </a:t>
            </a:r>
            <a:endParaRPr lang="en-US" sz="3200" i="1" dirty="0"/>
          </a:p>
        </p:txBody>
      </p:sp>
      <p:sp>
        <p:nvSpPr>
          <p:cNvPr id="12" name="Slide Number Placeholder 11"/>
          <p:cNvSpPr>
            <a:spLocks noGrp="1"/>
          </p:cNvSpPr>
          <p:nvPr>
            <p:ph type="sldNum" sz="quarter" idx="10"/>
          </p:nvPr>
        </p:nvSpPr>
        <p:spPr/>
        <p:txBody>
          <a:bodyPr/>
          <a:lstStyle/>
          <a:p>
            <a:pPr algn="r"/>
            <a:fld id="{F3477EC8-074D-41C4-94AE-E9EA7CEEA348}" type="slidenum">
              <a:rPr lang="en-US" smtClean="0"/>
              <a:pPr algn="r"/>
              <a:t>36</a:t>
            </a:fld>
            <a:endParaRPr lang="en-US" dirty="0"/>
          </a:p>
        </p:txBody>
      </p:sp>
      <p:sp>
        <p:nvSpPr>
          <p:cNvPr id="10" name="TextBox 9"/>
          <p:cNvSpPr txBox="1"/>
          <p:nvPr/>
        </p:nvSpPr>
        <p:spPr>
          <a:xfrm>
            <a:off x="6223296" y="4446321"/>
            <a:ext cx="2060812" cy="1477328"/>
          </a:xfrm>
          <a:prstGeom prst="rect">
            <a:avLst/>
          </a:prstGeom>
          <a:solidFill>
            <a:schemeClr val="bg1"/>
          </a:solidFill>
          <a:ln>
            <a:solidFill>
              <a:schemeClr val="accent1"/>
            </a:solidFill>
          </a:ln>
        </p:spPr>
        <p:txBody>
          <a:bodyPr wrap="square" rtlCol="0">
            <a:spAutoFit/>
          </a:bodyPr>
          <a:lstStyle/>
          <a:p>
            <a:r>
              <a:rPr lang="en-US" sz="1800" dirty="0" smtClean="0"/>
              <a:t>Ensure that these adjusted targets are accompanied by allowable contextual factors</a:t>
            </a:r>
            <a:endParaRPr lang="en-US" sz="1800" dirty="0"/>
          </a:p>
        </p:txBody>
      </p:sp>
      <p:sp>
        <p:nvSpPr>
          <p:cNvPr id="14" name="Right Arrow 13"/>
          <p:cNvSpPr/>
          <p:nvPr/>
        </p:nvSpPr>
        <p:spPr>
          <a:xfrm rot="11393129">
            <a:off x="5947728" y="3481337"/>
            <a:ext cx="1033926" cy="5868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2270882" y="2707679"/>
            <a:ext cx="3481392" cy="3799637"/>
          </a:xfrm>
          <a:prstGeom prst="rect">
            <a:avLst/>
          </a:prstGeom>
        </p:spPr>
      </p:pic>
    </p:spTree>
    <p:extLst>
      <p:ext uri="{BB962C8B-B14F-4D97-AF65-F5344CB8AC3E}">
        <p14:creationId xmlns:p14="http://schemas.microsoft.com/office/powerpoint/2010/main" val="2846922631"/>
      </p:ext>
    </p:extLst>
  </p:cSld>
  <p:clrMapOvr>
    <a:masterClrMapping/>
  </p:clrMapOvr>
  <mc:AlternateContent xmlns:mc="http://schemas.openxmlformats.org/markup-compatibility/2006" xmlns:p14="http://schemas.microsoft.com/office/powerpoint/2010/main">
    <mc:Choice Requires="p14">
      <p:transition spd="slow" p14:dur="2000" advTm="39661"/>
    </mc:Choice>
    <mc:Fallback xmlns="">
      <p:transition spd="slow" advTm="39661"/>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p:txBody>
          <a:bodyPr>
            <a:normAutofit lnSpcReduction="10000"/>
          </a:bodyPr>
          <a:lstStyle/>
          <a:p>
            <a:pPr marL="0" indent="0">
              <a:buNone/>
            </a:pPr>
            <a:r>
              <a:rPr lang="en-US" i="1" dirty="0"/>
              <a:t>Essential element 2: </a:t>
            </a:r>
            <a:r>
              <a:rPr lang="en-US" dirty="0"/>
              <a:t>Adjusts targets only when contextual factors also are present.</a:t>
            </a:r>
          </a:p>
          <a:p>
            <a:pPr marL="0" lvl="0" indent="0">
              <a:spcBef>
                <a:spcPts val="1800"/>
              </a:spcBef>
              <a:buNone/>
            </a:pPr>
            <a:r>
              <a:rPr lang="en-US" sz="2000" dirty="0" smtClean="0"/>
              <a:t>Consult </a:t>
            </a:r>
            <a:r>
              <a:rPr lang="en-US" sz="2000" i="1" dirty="0" smtClean="0">
                <a:hlinkClick r:id="rId3"/>
              </a:rPr>
              <a:t>Guidance on Adjustments to Growth Targets </a:t>
            </a:r>
            <a:r>
              <a:rPr lang="en-US" sz="2000" dirty="0" smtClean="0"/>
              <a:t>regarding contextual factors that may justify target adjustments, such as:</a:t>
            </a:r>
          </a:p>
          <a:p>
            <a:pPr marL="0" lvl="0" indent="0">
              <a:spcBef>
                <a:spcPts val="1800"/>
              </a:spcBef>
              <a:buNone/>
            </a:pPr>
            <a:endParaRPr lang="en-US" sz="2000" dirty="0"/>
          </a:p>
          <a:p>
            <a:pPr lvl="0">
              <a:buFont typeface="Wingdings" panose="05000000000000000000" pitchFamily="2" charset="2"/>
              <a:buChar char="§"/>
            </a:pPr>
            <a:r>
              <a:rPr lang="en-US" sz="2000" dirty="0" smtClean="0"/>
              <a:t>Special education status</a:t>
            </a:r>
            <a:endParaRPr lang="en-US" sz="2000" dirty="0"/>
          </a:p>
          <a:p>
            <a:pPr lvl="0">
              <a:buFont typeface="Wingdings" panose="05000000000000000000" pitchFamily="2" charset="2"/>
              <a:buChar char="§"/>
            </a:pPr>
            <a:r>
              <a:rPr lang="en-US" sz="2000" dirty="0" smtClean="0"/>
              <a:t>English language learner</a:t>
            </a:r>
          </a:p>
          <a:p>
            <a:pPr lvl="0">
              <a:buFont typeface="Wingdings" panose="05000000000000000000" pitchFamily="2" charset="2"/>
              <a:buChar char="§"/>
            </a:pPr>
            <a:r>
              <a:rPr lang="en-US" sz="2000" dirty="0" smtClean="0"/>
              <a:t>Gifted and talented</a:t>
            </a:r>
          </a:p>
          <a:p>
            <a:pPr lvl="0">
              <a:buFont typeface="Wingdings" panose="05000000000000000000" pitchFamily="2" charset="2"/>
              <a:buChar char="§"/>
            </a:pPr>
            <a:r>
              <a:rPr lang="en-US" sz="2000" dirty="0" smtClean="0"/>
              <a:t>Out-of-school factors</a:t>
            </a:r>
          </a:p>
          <a:p>
            <a:pPr lvl="0">
              <a:buFont typeface="Wingdings" panose="05000000000000000000" pitchFamily="2" charset="2"/>
              <a:buChar char="§"/>
            </a:pPr>
            <a:r>
              <a:rPr lang="en-US" sz="2000" dirty="0" smtClean="0"/>
              <a:t>Conditions for learning</a:t>
            </a:r>
            <a:endParaRPr lang="en-US" sz="2000" dirty="0"/>
          </a:p>
        </p:txBody>
      </p:sp>
      <p:sp>
        <p:nvSpPr>
          <p:cNvPr id="2" name="Title 1"/>
          <p:cNvSpPr>
            <a:spLocks noGrp="1"/>
          </p:cNvSpPr>
          <p:nvPr>
            <p:ph type="title"/>
          </p:nvPr>
        </p:nvSpPr>
        <p:spPr/>
        <p:txBody>
          <a:bodyPr>
            <a:normAutofit/>
          </a:bodyPr>
          <a:lstStyle/>
          <a:p>
            <a:r>
              <a:rPr lang="en-US" dirty="0" smtClean="0"/>
              <a:t>Growth Targets</a:t>
            </a:r>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37</a:t>
            </a:fld>
            <a:endParaRPr lang="en-US" dirty="0"/>
          </a:p>
        </p:txBody>
      </p:sp>
    </p:spTree>
    <p:extLst>
      <p:ext uri="{BB962C8B-B14F-4D97-AF65-F5344CB8AC3E}">
        <p14:creationId xmlns:p14="http://schemas.microsoft.com/office/powerpoint/2010/main" val="606744140"/>
      </p:ext>
    </p:extLst>
  </p:cSld>
  <p:clrMapOvr>
    <a:masterClrMapping/>
  </p:clrMapOvr>
  <mc:AlternateContent xmlns:mc="http://schemas.openxmlformats.org/markup-compatibility/2006" xmlns:p14="http://schemas.microsoft.com/office/powerpoint/2010/main">
    <mc:Choice Requires="p14">
      <p:transition spd="slow" p14:dur="2000" advTm="9211"/>
    </mc:Choice>
    <mc:Fallback xmlns="">
      <p:transition spd="slow" advTm="9211"/>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687526" y="1948935"/>
            <a:ext cx="8224699" cy="3852006"/>
          </a:xfrm>
        </p:spPr>
        <p:txBody>
          <a:bodyPr>
            <a:normAutofit/>
          </a:bodyPr>
          <a:lstStyle/>
          <a:p>
            <a:pPr marL="0" lvl="0" indent="0">
              <a:buNone/>
            </a:pPr>
            <a:r>
              <a:rPr lang="en-US" sz="2000" i="1" dirty="0"/>
              <a:t>Essential element 3</a:t>
            </a:r>
            <a:r>
              <a:rPr lang="en-US" sz="2000" dirty="0"/>
              <a:t>: Sets developmentally appropriate targets.</a:t>
            </a:r>
          </a:p>
          <a:p>
            <a:pPr marL="0" lvl="0" indent="0">
              <a:buNone/>
            </a:pPr>
            <a:r>
              <a:rPr lang="en-US" sz="2000" i="1" dirty="0"/>
              <a:t>Essential element 4</a:t>
            </a:r>
            <a:r>
              <a:rPr lang="en-US" sz="2000" dirty="0"/>
              <a:t>: Sets ambitious yet attainable targets.</a:t>
            </a:r>
          </a:p>
          <a:p>
            <a:pPr>
              <a:spcBef>
                <a:spcPts val="1200"/>
              </a:spcBef>
              <a:buFont typeface="Wingdings" panose="05000000000000000000" pitchFamily="2" charset="2"/>
              <a:buChar char="§"/>
            </a:pPr>
            <a:r>
              <a:rPr lang="en-US" sz="1800" dirty="0" smtClean="0"/>
              <a:t>Consult </a:t>
            </a:r>
            <a:r>
              <a:rPr lang="en-US" sz="1800" i="1" dirty="0" smtClean="0">
                <a:hlinkClick r:id="rId3"/>
              </a:rPr>
              <a:t>assessment-specific guidance </a:t>
            </a:r>
            <a:r>
              <a:rPr lang="en-US" sz="1800" dirty="0" smtClean="0"/>
              <a:t>for your preassessments and postassessments </a:t>
            </a:r>
          </a:p>
          <a:p>
            <a:pPr marL="0" indent="0">
              <a:buNone/>
            </a:pPr>
            <a:endParaRPr lang="en-US" sz="2400" dirty="0"/>
          </a:p>
          <a:p>
            <a:pPr marL="0" lvl="0" indent="0">
              <a:buNone/>
            </a:pPr>
            <a:endParaRPr lang="en-US" sz="2800" dirty="0"/>
          </a:p>
        </p:txBody>
      </p:sp>
      <p:sp>
        <p:nvSpPr>
          <p:cNvPr id="2" name="Title 1"/>
          <p:cNvSpPr>
            <a:spLocks noGrp="1"/>
          </p:cNvSpPr>
          <p:nvPr>
            <p:ph type="title"/>
          </p:nvPr>
        </p:nvSpPr>
        <p:spPr/>
        <p:txBody>
          <a:bodyPr>
            <a:normAutofit/>
          </a:bodyPr>
          <a:lstStyle/>
          <a:p>
            <a:r>
              <a:rPr lang="en-US" dirty="0" smtClean="0"/>
              <a:t>Growth Targets</a:t>
            </a:r>
            <a:endParaRPr lang="en-US" dirty="0"/>
          </a:p>
        </p:txBody>
      </p:sp>
      <p:sp>
        <p:nvSpPr>
          <p:cNvPr id="5" name="TextBox 4"/>
          <p:cNvSpPr txBox="1"/>
          <p:nvPr/>
        </p:nvSpPr>
        <p:spPr>
          <a:xfrm>
            <a:off x="6074735" y="4796421"/>
            <a:ext cx="2743200" cy="1815882"/>
          </a:xfrm>
          <a:prstGeom prst="rect">
            <a:avLst/>
          </a:prstGeom>
          <a:noFill/>
          <a:ln>
            <a:solidFill>
              <a:schemeClr val="accent1">
                <a:shade val="50000"/>
              </a:schemeClr>
            </a:solidFill>
          </a:ln>
        </p:spPr>
        <p:txBody>
          <a:bodyPr wrap="square" rtlCol="0">
            <a:spAutoFit/>
          </a:bodyPr>
          <a:lstStyle/>
          <a:p>
            <a:r>
              <a:rPr lang="en-US" sz="1400" dirty="0" smtClean="0"/>
              <a:t>Most students who received between 172-178 on the </a:t>
            </a:r>
            <a:r>
              <a:rPr lang="en-US" sz="1400" u="sng" dirty="0" smtClean="0"/>
              <a:t>preassessmen</a:t>
            </a:r>
            <a:r>
              <a:rPr lang="en-US" sz="1400" dirty="0" smtClean="0"/>
              <a:t>t scored within </a:t>
            </a:r>
            <a:r>
              <a:rPr lang="en-US" sz="1400" b="1" dirty="0" smtClean="0"/>
              <a:t>three points (+/-3)  </a:t>
            </a:r>
            <a:r>
              <a:rPr lang="en-US" sz="1400" dirty="0" smtClean="0"/>
              <a:t>of the expected growth (17 points) on the </a:t>
            </a:r>
            <a:r>
              <a:rPr lang="en-US" sz="1400" u="sng" dirty="0" smtClean="0"/>
              <a:t>postassessmen</a:t>
            </a:r>
            <a:r>
              <a:rPr lang="en-US" sz="1400" dirty="0" smtClean="0"/>
              <a:t>t (</a:t>
            </a:r>
            <a:r>
              <a:rPr lang="en-US" sz="1400" i="1" dirty="0" smtClean="0"/>
              <a:t>i.e</a:t>
            </a:r>
            <a:r>
              <a:rPr lang="en-US" sz="1400" dirty="0" smtClean="0"/>
              <a:t>., most students grew between 14 and 20 points).</a:t>
            </a:r>
            <a:endParaRPr lang="en-US" sz="1400"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38</a:t>
            </a:fld>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565" y="3615810"/>
            <a:ext cx="5409697" cy="2996493"/>
          </a:xfrm>
          <a:prstGeom prst="rect">
            <a:avLst/>
          </a:prstGeom>
        </p:spPr>
      </p:pic>
      <p:sp>
        <p:nvSpPr>
          <p:cNvPr id="8" name="Rectangle 7"/>
          <p:cNvSpPr/>
          <p:nvPr/>
        </p:nvSpPr>
        <p:spPr>
          <a:xfrm>
            <a:off x="415637" y="3526972"/>
            <a:ext cx="5513626" cy="3085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5"/>
          <a:stretch>
            <a:fillRect/>
          </a:stretch>
        </p:blipFill>
        <p:spPr>
          <a:xfrm>
            <a:off x="518832" y="5450060"/>
            <a:ext cx="5232264" cy="1233407"/>
          </a:xfrm>
          <a:prstGeom prst="rect">
            <a:avLst/>
          </a:prstGeom>
        </p:spPr>
      </p:pic>
      <p:sp>
        <p:nvSpPr>
          <p:cNvPr id="12" name="Left Arrow 11"/>
          <p:cNvSpPr/>
          <p:nvPr/>
        </p:nvSpPr>
        <p:spPr>
          <a:xfrm>
            <a:off x="5284455" y="6147549"/>
            <a:ext cx="684304"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61137423"/>
      </p:ext>
    </p:extLst>
  </p:cSld>
  <p:clrMapOvr>
    <a:masterClrMapping/>
  </p:clrMapOvr>
  <mc:AlternateContent xmlns:mc="http://schemas.openxmlformats.org/markup-compatibility/2006" xmlns:p14="http://schemas.microsoft.com/office/powerpoint/2010/main">
    <mc:Choice Requires="p14">
      <p:transition spd="slow" p14:dur="2000" advTm="102284"/>
    </mc:Choice>
    <mc:Fallback xmlns="">
      <p:transition spd="slow" advTm="102284"/>
    </mc:Fallback>
  </mc:AlternateContent>
  <p:timing>
    <p:tnLst>
      <p:par>
        <p:cTn id="1" dur="indefinite" restart="never" nodeType="tmRoot"/>
      </p:par>
    </p:tnLst>
  </p:timing>
  <p:extLst mod="1">
    <p:ext uri="{3A86A75C-4F4B-4683-9AE1-C65F6400EC91}">
      <p14:laserTraceLst xmlns:p14="http://schemas.microsoft.com/office/powerpoint/2010/main">
        <p14:tracePtLst>
          <p14:tracePt t="45136" x="663575" y="5516563"/>
          <p14:tracePt t="45181" x="647700" y="5516563"/>
          <p14:tracePt t="45188" x="631825" y="5508625"/>
          <p14:tracePt t="45205" x="587375" y="5494338"/>
          <p14:tracePt t="45215" x="495300" y="5486400"/>
          <p14:tracePt t="45252" x="465138" y="5486400"/>
          <p14:tracePt t="45265" x="427038" y="5486400"/>
          <p14:tracePt t="45282" x="288925" y="5486400"/>
          <p14:tracePt t="45319" x="282575" y="5486400"/>
          <p14:tracePt t="45332" x="274638" y="5486400"/>
          <p14:tracePt t="45349" x="266700" y="5486400"/>
          <p14:tracePt t="45413" x="250825" y="5486400"/>
          <p14:tracePt t="45421" x="244475" y="5494338"/>
          <p14:tracePt t="45429" x="236538" y="5508625"/>
          <p14:tracePt t="45460" x="228600" y="5516563"/>
          <p14:tracePt t="45465" x="228600" y="5524500"/>
          <p14:tracePt t="45482" x="228600" y="5584825"/>
          <p14:tracePt t="45520" x="228600" y="5592763"/>
          <p14:tracePt t="45532" x="228600" y="5622925"/>
          <p14:tracePt t="45549" x="250825" y="5654675"/>
          <p14:tracePt t="45599" x="258763" y="5668963"/>
          <p14:tracePt t="45600" x="274638" y="5676900"/>
          <p14:tracePt t="45616" x="373063" y="5722938"/>
          <p14:tracePt t="45653" x="388938" y="5730875"/>
          <p14:tracePt t="45666" x="396875" y="5730875"/>
          <p14:tracePt t="45683" x="441325" y="5737225"/>
          <p14:tracePt t="45720" x="473075" y="5737225"/>
          <p14:tracePt t="45733" x="503238" y="5737225"/>
          <p14:tracePt t="45749" x="609600" y="5730875"/>
          <p14:tracePt t="45788" x="617538" y="5730875"/>
          <p14:tracePt t="45799" x="631825" y="5730875"/>
          <p14:tracePt t="45816" x="647700" y="5730875"/>
          <p14:tracePt t="45866" x="663575" y="5730875"/>
          <p14:tracePt t="45867" x="731838" y="5715000"/>
          <p14:tracePt t="45883" x="769938" y="5707063"/>
          <p14:tracePt t="45949" x="769938" y="5699125"/>
          <p14:tracePt t="45965" x="777875" y="5699125"/>
          <p14:tracePt t="45971" x="777875" y="5692775"/>
          <p14:tracePt t="46000" x="777875" y="5684838"/>
          <p14:tracePt t="46017" x="777875" y="5646738"/>
          <p14:tracePt t="46067" x="777875" y="5638800"/>
          <p14:tracePt t="46067" x="784225" y="5630863"/>
          <p14:tracePt t="46084" x="784225" y="5608638"/>
          <p14:tracePt t="46121" x="784225" y="5592763"/>
          <p14:tracePt t="46134" x="777875" y="5584825"/>
          <p14:tracePt t="46150" x="708025" y="5562600"/>
          <p14:tracePt t="46188" x="655638" y="5546725"/>
          <p14:tracePt t="46201" x="625475" y="5540375"/>
          <p14:tracePt t="46218" x="563563" y="5516563"/>
          <p14:tracePt t="46255" x="555625" y="5516563"/>
          <p14:tracePt t="46267" x="549275" y="5516563"/>
          <p14:tracePt t="46284" x="511175" y="5508625"/>
          <p14:tracePt t="46334" x="487363" y="5508625"/>
          <p14:tracePt t="46335" x="457200" y="5508625"/>
          <p14:tracePt t="46351" x="419100" y="5508625"/>
          <p14:tracePt t="46388" x="396875" y="5508625"/>
          <p14:tracePt t="46401" x="388938" y="5508625"/>
          <p14:tracePt t="46418" x="365125" y="5532438"/>
          <p14:tracePt t="46477" x="358775" y="5540375"/>
          <p14:tracePt t="46501" x="350838" y="5540375"/>
          <p14:tracePt t="46507" x="350838" y="5578475"/>
          <p14:tracePt t="46535" x="350838" y="5600700"/>
          <p14:tracePt t="46551" x="365125" y="5646738"/>
          <p14:tracePt t="46589" x="373063" y="5654675"/>
          <p14:tracePt t="46601" x="388938" y="5684838"/>
          <p14:tracePt t="46619" x="411163" y="5715000"/>
          <p14:tracePt t="46669" x="419100" y="5722938"/>
          <p14:tracePt t="46670" x="434975" y="5722938"/>
          <p14:tracePt t="46685" x="541338" y="5745163"/>
          <p14:tracePt t="46722" x="593725" y="5761038"/>
          <p14:tracePt t="46735" x="631825" y="5775325"/>
          <p14:tracePt t="46752" x="639763" y="5775325"/>
          <p14:tracePt t="46802" x="647700" y="5775325"/>
          <p14:tracePt t="46802" x="655638" y="5775325"/>
          <p14:tracePt t="46819" x="715963" y="5775325"/>
          <p14:tracePt t="46856" x="739775" y="5783263"/>
          <p14:tracePt t="46869" x="769938" y="5783263"/>
          <p14:tracePt t="46885" x="815975" y="5783263"/>
          <p14:tracePt t="46923" x="838200" y="5768975"/>
          <p14:tracePt t="46936" x="846138" y="5753100"/>
          <p14:tracePt t="46952" x="860425" y="5722938"/>
          <p14:tracePt t="47002" x="860425" y="5707063"/>
          <p14:tracePt t="47003" x="868363" y="5684838"/>
          <p14:tracePt t="47019" x="868363" y="5661025"/>
          <p14:tracePt t="47056" x="868363" y="5654675"/>
          <p14:tracePt t="47069" x="868363" y="5646738"/>
          <p14:tracePt t="47086" x="868363" y="5630863"/>
          <p14:tracePt t="47123" x="860425" y="5622925"/>
          <p14:tracePt t="47136" x="846138" y="5608638"/>
          <p14:tracePt t="47153" x="784225" y="5592763"/>
          <p14:tracePt t="47190" x="769938" y="5584825"/>
          <p14:tracePt t="47203" x="746125" y="5570538"/>
          <p14:tracePt t="47220" x="723900" y="5570538"/>
          <p14:tracePt t="47285" x="715963" y="5570538"/>
          <p14:tracePt t="47286" x="701675" y="5562600"/>
          <p14:tracePt t="47294" x="631825" y="5554663"/>
          <p14:tracePt t="47325" x="609600" y="5546725"/>
          <p14:tracePt t="47337" x="579438" y="5546725"/>
          <p14:tracePt t="47353" x="541338" y="5546725"/>
          <p14:tracePt t="47391" x="533400" y="5546725"/>
          <p14:tracePt t="47403" x="517525" y="5546725"/>
          <p14:tracePt t="47420" x="465138" y="5546725"/>
          <p14:tracePt t="47470" x="449263" y="5546725"/>
          <p14:tracePt t="47471" x="441325" y="5546725"/>
          <p14:tracePt t="47487" x="427038" y="5546725"/>
          <p14:tracePt t="47487" x="427038" y="5554663"/>
          <p14:tracePt t="47524" x="411163" y="5570538"/>
          <p14:tracePt t="47537" x="403225" y="5584825"/>
          <p14:tracePt t="47554" x="388938" y="5608638"/>
          <p14:tracePt t="47591" x="388938" y="5622925"/>
          <p14:tracePt t="47604" x="388938" y="5630863"/>
          <p14:tracePt t="47621" x="388938" y="5654675"/>
          <p14:tracePt t="47658" x="388938" y="5668963"/>
          <p14:tracePt t="47670" x="388938" y="5676900"/>
          <p14:tracePt t="47688" x="388938" y="5699125"/>
          <p14:tracePt t="47725" x="396875" y="5699125"/>
          <p14:tracePt t="47738" x="403225" y="5707063"/>
          <p14:tracePt t="47754" x="411163" y="5722938"/>
          <p14:tracePt t="47791" x="419100" y="5730875"/>
          <p14:tracePt t="47804" x="434975" y="5745163"/>
          <p14:tracePt t="47821" x="457200" y="5761038"/>
          <p14:tracePt t="47876" x="465138" y="5761038"/>
          <p14:tracePt t="47893" x="473075" y="5761038"/>
          <p14:tracePt t="47900" x="525463" y="5775325"/>
          <p14:tracePt t="47938" x="549275" y="5791200"/>
          <p14:tracePt t="47939" x="593725" y="5807075"/>
          <p14:tracePt t="47955" x="669925" y="5813425"/>
          <p14:tracePt t="47992" x="701675" y="5813425"/>
          <p14:tracePt t="48005" x="723900" y="5813425"/>
          <p14:tracePt t="48022" x="822325" y="5813425"/>
          <p14:tracePt t="48059" x="868363" y="5813425"/>
          <p14:tracePt t="48071" x="914400" y="5813425"/>
          <p14:tracePt t="48088" x="952500" y="5813425"/>
          <p14:tracePt t="48300" x="960438" y="5813425"/>
          <p14:tracePt t="48316" x="0" y="0"/>
        </p14:tracePtLst>
        <p14:tracePtLst>
          <p14:tracePt t="51676" x="2179638" y="5494338"/>
          <p14:tracePt t="51740" x="2171700" y="5494338"/>
          <p14:tracePt t="51772" x="2163763" y="5494338"/>
          <p14:tracePt t="51780" x="2155825" y="5494338"/>
          <p14:tracePt t="51788" x="2041525" y="5494338"/>
          <p14:tracePt t="51820" x="1997075" y="5494338"/>
          <p14:tracePt t="51836" x="1935163" y="5494338"/>
          <p14:tracePt t="51880" x="1920875" y="5494338"/>
          <p14:tracePt t="51884" x="1905000" y="5494338"/>
          <p14:tracePt t="51900" x="1897063" y="5508625"/>
          <p14:tracePt t="51947" x="1889125" y="5508625"/>
          <p14:tracePt t="51948" x="1882775" y="5516563"/>
          <p14:tracePt t="51964" x="1866900" y="5562600"/>
          <p14:tracePt t="52001" x="1858963" y="5570538"/>
          <p14:tracePt t="52014" x="1858963" y="5592763"/>
          <p14:tracePt t="52031" x="1858963" y="5622925"/>
          <p14:tracePt t="52031" x="1851025" y="5646738"/>
          <p14:tracePt t="52069" x="1851025" y="5654675"/>
          <p14:tracePt t="52081" x="1851025" y="5668963"/>
          <p14:tracePt t="52098" x="1851025" y="5707063"/>
          <p14:tracePt t="52135" x="1851025" y="5715000"/>
          <p14:tracePt t="52148" x="1858963" y="5730875"/>
          <p14:tracePt t="52165" x="1858963" y="5737225"/>
          <p14:tracePt t="52236" x="1866900" y="5745163"/>
          <p14:tracePt t="52252" x="1874838" y="5745163"/>
          <p14:tracePt t="52260" x="1905000" y="5761038"/>
          <p14:tracePt t="52283" x="1935163" y="5768975"/>
          <p14:tracePt t="52298" x="1989138" y="5783263"/>
          <p14:tracePt t="52335" x="1997075" y="5783263"/>
          <p14:tracePt t="52348" x="2003425" y="5783263"/>
          <p14:tracePt t="52365" x="2049463" y="5783263"/>
          <p14:tracePt t="52402" x="2095500" y="5783263"/>
          <p14:tracePt t="52415" x="2141538" y="5783263"/>
          <p14:tracePt t="52432" x="2179638" y="5783263"/>
          <p14:tracePt t="52470" x="2187575" y="5783263"/>
          <p14:tracePt t="52524" x="2201863" y="5775325"/>
          <p14:tracePt t="52525" x="2225675" y="5745163"/>
          <p14:tracePt t="52549" x="2232025" y="5737225"/>
          <p14:tracePt t="52612" x="2232025" y="5730875"/>
          <p14:tracePt t="52628" x="2232025" y="5715000"/>
          <p14:tracePt t="52636" x="2232025" y="5699125"/>
          <p14:tracePt t="52642" x="2239963" y="5661025"/>
          <p14:tracePt t="52682" x="2239963" y="5654675"/>
          <p14:tracePt t="52683" x="2239963" y="5638800"/>
          <p14:tracePt t="52699" x="2201863" y="5578475"/>
          <p14:tracePt t="52736" x="2187575" y="5570538"/>
          <p14:tracePt t="52749" x="2155825" y="5562600"/>
          <p14:tracePt t="52766" x="2079625" y="5540375"/>
          <p14:tracePt t="52803" x="2057400" y="5540375"/>
          <p14:tracePt t="52837" x="2049463" y="5540375"/>
          <p14:tracePt t="52842" x="2041525" y="5540375"/>
          <p14:tracePt t="52883" x="2035175" y="5540375"/>
          <p14:tracePt t="52883" x="2027238" y="5540375"/>
          <p14:tracePt t="52900" x="1981200" y="5584825"/>
          <p14:tracePt t="52938" x="1958975" y="5616575"/>
          <p14:tracePt t="52949" x="1943100" y="5622925"/>
          <p14:tracePt t="52967" x="1927225" y="5661025"/>
          <p14:tracePt t="53004" x="1927225" y="5668963"/>
          <p14:tracePt t="53016" x="1927225" y="5676900"/>
          <p14:tracePt t="53033" x="1927225" y="5715000"/>
          <p14:tracePt t="53092" x="1927225" y="5722938"/>
          <p14:tracePt t="53100" x="1927225" y="5730875"/>
          <p14:tracePt t="53108" x="1943100" y="5745163"/>
          <p14:tracePt t="53150" x="1958975" y="5761038"/>
          <p14:tracePt t="53151" x="1997075" y="5761038"/>
          <p14:tracePt t="53167" x="2209800" y="5791200"/>
          <p14:tracePt t="53204" x="2255838" y="5791200"/>
          <p14:tracePt t="53217" x="2293938" y="5791200"/>
          <p14:tracePt t="53234" x="2332038" y="5791200"/>
          <p14:tracePt t="53271" x="2339975" y="5791200"/>
          <p14:tracePt t="53284" x="2370138" y="5791200"/>
          <p14:tracePt t="53300" x="2392363" y="5768975"/>
          <p14:tracePt t="53338" x="2408238" y="5745163"/>
          <p14:tracePt t="53351" x="2422525" y="5715000"/>
          <p14:tracePt t="53368" x="2430463" y="5684838"/>
          <p14:tracePt t="53420" x="2430463" y="5676900"/>
          <p14:tracePt t="53436" x="2430463" y="5661025"/>
          <p14:tracePt t="53442" x="2430463" y="5638800"/>
          <p14:tracePt t="53473" x="2422525" y="5616575"/>
          <p14:tracePt t="53484" x="2416175" y="5600700"/>
          <p14:tracePt t="53501" x="2362200" y="5570538"/>
          <p14:tracePt t="53538" x="2301875" y="5554663"/>
          <p14:tracePt t="53551" x="2239963" y="5540375"/>
          <p14:tracePt t="53568" x="2117725" y="5532438"/>
          <p14:tracePt t="53618" x="2111375" y="5532438"/>
          <p14:tracePt t="53644" x="2103438" y="5532438"/>
          <p14:tracePt t="53657" x="2049463" y="5532438"/>
          <p14:tracePt t="53684" x="2003425" y="5532438"/>
          <p14:tracePt t="53701" x="1943100" y="5540375"/>
          <p14:tracePt t="53788" x="1935163" y="5540375"/>
          <p14:tracePt t="53804" x="1927225" y="5546725"/>
          <p14:tracePt t="53820" x="1912938" y="5554663"/>
          <p14:tracePt t="53835" x="1912938" y="5570538"/>
          <p14:tracePt t="53836" x="1889125" y="5622925"/>
          <p14:tracePt t="53872" x="1882775" y="5638800"/>
          <p14:tracePt t="53885" x="1882775" y="5654675"/>
          <p14:tracePt t="53948" x="1882775" y="5661025"/>
          <p14:tracePt t="53964" x="1882775" y="5668963"/>
          <p14:tracePt t="53980" x="1882775" y="5676900"/>
          <p14:tracePt t="53996" x="1882775" y="5684838"/>
          <p14:tracePt t="54019" x="1889125" y="5684838"/>
          <p14:tracePt t="54036" x="1905000" y="5699125"/>
          <p14:tracePt t="54124" x="1920875" y="5707063"/>
          <p14:tracePt t="54140" x="1927225" y="5707063"/>
          <p14:tracePt t="54156" x="1943100" y="5707063"/>
          <p14:tracePt t="54160" x="1951038" y="5715000"/>
          <p14:tracePt t="54169" x="2041525" y="5737225"/>
          <p14:tracePt t="54208" x="2065338" y="5745163"/>
          <p14:tracePt t="54219" x="2117725" y="5753100"/>
          <p14:tracePt t="54236" x="2155825" y="5761038"/>
          <p14:tracePt t="54436" x="2163763" y="5761038"/>
          <p14:tracePt t="54440" x="0" y="0"/>
        </p14:tracePtLst>
        <p14:tracePtLst>
          <p14:tracePt t="68465" x="3276600" y="5616575"/>
          <p14:tracePt t="68484" x="3276600" y="5608638"/>
          <p14:tracePt t="68508" x="3268663" y="5600700"/>
          <p14:tracePt t="68516" x="3254375" y="5592763"/>
          <p14:tracePt t="68596" x="3238500" y="5592763"/>
          <p14:tracePt t="68620" x="3238500" y="5600700"/>
          <p14:tracePt t="68628" x="3230563" y="5608638"/>
          <p14:tracePt t="68636" x="3216275" y="5668963"/>
          <p14:tracePt t="68676" x="3208338" y="5684838"/>
          <p14:tracePt t="68688" x="3208338" y="5715000"/>
          <p14:tracePt t="68740" x="3208338" y="5722938"/>
          <p14:tracePt t="68741" x="3208338" y="5730875"/>
          <p14:tracePt t="68754" x="3216275" y="5737225"/>
          <p14:tracePt t="68820" x="3216275" y="5745163"/>
          <p14:tracePt t="68828" x="3222625" y="5745163"/>
          <p14:tracePt t="68836" x="3246438" y="5761038"/>
          <p14:tracePt t="68871" x="3246438" y="5768975"/>
          <p14:tracePt t="68932" x="3260725" y="5768975"/>
          <p14:tracePt t="68940" x="3292475" y="5768975"/>
          <p14:tracePt t="68948" x="3322638" y="5768975"/>
          <p14:tracePt t="68956" x="3390900" y="5768975"/>
          <p14:tracePt t="69036" x="3398838" y="5768975"/>
          <p14:tracePt t="69046" x="3398838" y="5761038"/>
          <p14:tracePt t="69047" x="3406775" y="5753100"/>
          <p14:tracePt t="69072" x="3413125" y="5737225"/>
          <p14:tracePt t="69089" x="3421063" y="5707063"/>
          <p14:tracePt t="69126" x="3429000" y="5699125"/>
          <p14:tracePt t="69138" x="3429000" y="5684838"/>
          <p14:tracePt t="69155" x="3429000" y="5654675"/>
          <p14:tracePt t="69193" x="3429000" y="5646738"/>
          <p14:tracePt t="69205" x="3429000" y="5630863"/>
          <p14:tracePt t="69222" x="3413125" y="5608638"/>
          <p14:tracePt t="69259" x="3398838" y="5600700"/>
          <p14:tracePt t="69272" x="3368675" y="5592763"/>
          <p14:tracePt t="69289" x="3352800" y="5584825"/>
          <p14:tracePt t="69340" x="3344863" y="5578475"/>
          <p14:tracePt t="69341" x="3322638" y="5578475"/>
          <p14:tracePt t="69356" x="3260725" y="5578475"/>
          <p14:tracePt t="69406" x="3238500" y="5578475"/>
          <p14:tracePt t="69407" x="3216275" y="5578475"/>
          <p14:tracePt t="69423" x="3208338" y="5578475"/>
          <p14:tracePt t="69460" x="3200400" y="5578475"/>
          <p14:tracePt t="69500" x="3184525" y="5578475"/>
          <p14:tracePt t="69516" x="3170238" y="5592763"/>
          <p14:tracePt t="69540" x="3162300" y="5616575"/>
          <p14:tracePt t="69556" x="3154363" y="5654675"/>
          <p14:tracePt t="69594" x="3154363" y="5684838"/>
          <p14:tracePt t="69606" x="3154363" y="5707063"/>
          <p14:tracePt t="69623" x="3154363" y="5737225"/>
          <p14:tracePt t="69660" x="3154363" y="5745163"/>
          <p14:tracePt t="69673" x="3162300" y="5745163"/>
          <p14:tracePt t="69690" x="3184525" y="5761038"/>
          <p14:tracePt t="69727" x="3208338" y="5768975"/>
          <p14:tracePt t="69740" x="3238500" y="5775325"/>
          <p14:tracePt t="69757" x="3336925" y="5775325"/>
          <p14:tracePt t="69794" x="3382963" y="5775325"/>
          <p14:tracePt t="69807" x="3406775" y="5775325"/>
          <p14:tracePt t="69824" x="3421063" y="5775325"/>
          <p14:tracePt t="69884" x="3429000" y="5775325"/>
          <p14:tracePt t="69900" x="3444875" y="5775325"/>
          <p14:tracePt t="69907" x="3451225" y="5761038"/>
          <p14:tracePt t="69940" x="3459163" y="5737225"/>
          <p14:tracePt t="69957" x="3475038" y="5692775"/>
          <p14:tracePt t="69994" x="3475038" y="5676900"/>
          <p14:tracePt t="70007" x="3475038" y="5668963"/>
          <p14:tracePt t="70024" x="3467100" y="5630863"/>
          <p14:tracePt t="70061" x="3459163" y="5616575"/>
          <p14:tracePt t="70074" x="3451225" y="5600700"/>
          <p14:tracePt t="70091" x="3390900" y="5578475"/>
          <p14:tracePt t="70128" x="3368675" y="5578475"/>
          <p14:tracePt t="70141" x="3336925" y="5570538"/>
          <p14:tracePt t="70157" x="3330575" y="5570538"/>
          <p14:tracePt t="70195" x="3314700" y="5562600"/>
          <p14:tracePt t="70228" x="3306763" y="5562600"/>
          <p14:tracePt t="70236" x="3268663" y="5562600"/>
          <p14:tracePt t="70275" x="3260725" y="5562600"/>
          <p14:tracePt t="70275" x="3254375" y="5562600"/>
          <p14:tracePt t="70291" x="3230563" y="5562600"/>
          <p14:tracePt t="70341" x="3200400" y="5570538"/>
          <p14:tracePt t="70342" x="3184525" y="5584825"/>
          <p14:tracePt t="70358" x="3170238" y="5608638"/>
          <p14:tracePt t="70395" x="3154363" y="5630863"/>
          <p14:tracePt t="70408" x="3154363" y="5654675"/>
          <p14:tracePt t="70425" x="3154363" y="5692775"/>
          <p14:tracePt t="70462" x="3154363" y="5699125"/>
          <p14:tracePt t="70475" x="3154363" y="5722938"/>
          <p14:tracePt t="70492" x="3170238" y="5768975"/>
          <p14:tracePt t="70529" x="3184525" y="5775325"/>
          <p14:tracePt t="70542" x="3216275" y="5783263"/>
          <p14:tracePt t="70559" x="3406775" y="5791200"/>
          <p14:tracePt t="70596" x="3436938" y="5791200"/>
          <p14:tracePt t="70609" x="3475038" y="5791200"/>
          <p14:tracePt t="70625" x="3482975" y="5791200"/>
          <p14:tracePt t="70676" x="3489325" y="5791200"/>
          <p14:tracePt t="70677" x="3497263" y="5791200"/>
          <p14:tracePt t="70692" x="3527425" y="5768975"/>
          <p14:tracePt t="70730" x="3543300" y="5737225"/>
          <p14:tracePt t="70742" x="3543300" y="5722938"/>
          <p14:tracePt t="70759" x="3559175" y="5676900"/>
          <p14:tracePt t="70812" x="3559175" y="5668963"/>
          <p14:tracePt t="70826" x="3559175" y="5661025"/>
          <p14:tracePt t="70826" x="3559175" y="5616575"/>
          <p14:tracePt t="70864" x="3559175" y="5600700"/>
          <p14:tracePt t="70876" x="3551238" y="5584825"/>
          <p14:tracePt t="70893" x="3535363" y="5570538"/>
          <p14:tracePt t="70930" x="3527425" y="5562600"/>
          <p14:tracePt t="70943" x="3521075" y="5562600"/>
          <p14:tracePt t="70960" x="3505200" y="5562600"/>
          <p14:tracePt t="70997" x="3497263" y="5562600"/>
          <p14:tracePt t="71010" x="3482975" y="5554663"/>
          <p14:tracePt t="71026" x="3390900" y="5546725"/>
          <p14:tracePt t="71076" x="3375025" y="5546725"/>
          <p14:tracePt t="71077" x="3368675" y="5546725"/>
          <p14:tracePt t="71156" x="3360738" y="5546725"/>
          <p14:tracePt t="71283" x="0" y="0"/>
        </p14:tracePtLst>
      </p14:laserTraceLst>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i="1" dirty="0" smtClean="0"/>
              <a:t>Essential elements:</a:t>
            </a:r>
          </a:p>
          <a:p>
            <a:pPr lvl="0"/>
            <a:r>
              <a:rPr lang="en-US" dirty="0" smtClean="0"/>
              <a:t>Provides justification for both maintaining and adjusting targets for all students with contextual factors.</a:t>
            </a:r>
          </a:p>
          <a:p>
            <a:pPr lvl="0"/>
            <a:r>
              <a:rPr lang="en-US" dirty="0" smtClean="0"/>
              <a:t>Provides strong justification based on data for all adjusted growth targets, including effectively connecting contextual factors and baseline and trend data.</a:t>
            </a:r>
          </a:p>
          <a:p>
            <a:pPr lvl="0"/>
            <a:r>
              <a:rPr lang="en-US" dirty="0" smtClean="0"/>
              <a:t>Adjusts targets by magnitudes that are consistent </a:t>
            </a:r>
            <a:br>
              <a:rPr lang="en-US" dirty="0" smtClean="0"/>
            </a:br>
            <a:r>
              <a:rPr lang="en-US" dirty="0" smtClean="0"/>
              <a:t>with contextual factors and available data.</a:t>
            </a:r>
          </a:p>
          <a:p>
            <a:pPr lvl="0"/>
            <a:r>
              <a:rPr lang="en-US" dirty="0" smtClean="0"/>
              <a:t>Explains how targets align with broader school </a:t>
            </a:r>
            <a:br>
              <a:rPr lang="en-US" dirty="0" smtClean="0"/>
            </a:br>
            <a:r>
              <a:rPr lang="en-US" dirty="0" smtClean="0"/>
              <a:t>and district goals.</a:t>
            </a:r>
            <a:endParaRPr lang="en-US" dirty="0"/>
          </a:p>
        </p:txBody>
      </p:sp>
      <p:sp>
        <p:nvSpPr>
          <p:cNvPr id="2" name="Title 1"/>
          <p:cNvSpPr>
            <a:spLocks noGrp="1"/>
          </p:cNvSpPr>
          <p:nvPr>
            <p:ph type="title"/>
          </p:nvPr>
        </p:nvSpPr>
        <p:spPr/>
        <p:txBody>
          <a:bodyPr/>
          <a:lstStyle/>
          <a:p>
            <a:r>
              <a:rPr lang="en-US" dirty="0" smtClean="0"/>
              <a:t>Rationale for Growth Targets</a:t>
            </a:r>
            <a:endParaRPr lang="en-US" dirty="0"/>
          </a:p>
        </p:txBody>
      </p:sp>
      <p:sp>
        <p:nvSpPr>
          <p:cNvPr id="7" name="Slide Number Placeholder 6"/>
          <p:cNvSpPr>
            <a:spLocks noGrp="1"/>
          </p:cNvSpPr>
          <p:nvPr>
            <p:ph type="sldNum" sz="quarter" idx="10"/>
          </p:nvPr>
        </p:nvSpPr>
        <p:spPr/>
        <p:txBody>
          <a:bodyPr/>
          <a:lstStyle/>
          <a:p>
            <a:pPr algn="r"/>
            <a:fld id="{F3477EC8-074D-41C4-94AE-E9EA7CEEA348}" type="slidenum">
              <a:rPr lang="en-US" smtClean="0"/>
              <a:pPr algn="r"/>
              <a:t>39</a:t>
            </a:fld>
            <a:endParaRPr lang="en-US" dirty="0"/>
          </a:p>
        </p:txBody>
      </p:sp>
    </p:spTree>
    <p:extLst>
      <p:ext uri="{BB962C8B-B14F-4D97-AF65-F5344CB8AC3E}">
        <p14:creationId xmlns:p14="http://schemas.microsoft.com/office/powerpoint/2010/main" val="1801725726"/>
      </p:ext>
    </p:extLst>
  </p:cSld>
  <p:clrMapOvr>
    <a:masterClrMapping/>
  </p:clrMapOvr>
  <mc:AlternateContent xmlns:mc="http://schemas.openxmlformats.org/markup-compatibility/2006" xmlns:p14="http://schemas.microsoft.com/office/powerpoint/2010/main">
    <mc:Choice Requires="p14">
      <p:transition spd="slow" p14:dur="2000" advTm="46986"/>
    </mc:Choice>
    <mc:Fallback xmlns="">
      <p:transition spd="slow" advTm="46986"/>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smtClean="0"/>
              <a:t>Identify available resources that support SLO development and review.</a:t>
            </a:r>
          </a:p>
          <a:p>
            <a:r>
              <a:rPr lang="en-US" dirty="0" smtClean="0"/>
              <a:t>Identify the essential elements of an approvable SLO for each SLO component.</a:t>
            </a:r>
          </a:p>
          <a:p>
            <a:r>
              <a:rPr lang="en-US" dirty="0" smtClean="0"/>
              <a:t>Provide examples of how to include these elements in the SLO.</a:t>
            </a:r>
          </a:p>
          <a:p>
            <a:r>
              <a:rPr lang="en-US" dirty="0" smtClean="0"/>
              <a:t>Describe how the essential elements support good teaching practices.</a:t>
            </a:r>
            <a:endParaRPr lang="en-US" dirty="0"/>
          </a:p>
        </p:txBody>
      </p:sp>
      <p:sp>
        <p:nvSpPr>
          <p:cNvPr id="7" name="Title 6"/>
          <p:cNvSpPr>
            <a:spLocks noGrp="1"/>
          </p:cNvSpPr>
          <p:nvPr>
            <p:ph type="title"/>
          </p:nvPr>
        </p:nvSpPr>
        <p:spPr/>
        <p:txBody>
          <a:bodyPr/>
          <a:lstStyle/>
          <a:p>
            <a:r>
              <a:rPr lang="en-US" dirty="0" smtClean="0"/>
              <a:t>Objectives of This Module</a:t>
            </a:r>
            <a:endParaRPr lang="en-US" dirty="0"/>
          </a:p>
        </p:txBody>
      </p:sp>
      <p:sp>
        <p:nvSpPr>
          <p:cNvPr id="5" name="Slide Number Placeholder 4"/>
          <p:cNvSpPr>
            <a:spLocks noGrp="1"/>
          </p:cNvSpPr>
          <p:nvPr>
            <p:ph type="sldNum" sz="quarter" idx="10"/>
          </p:nvPr>
        </p:nvSpPr>
        <p:spPr/>
        <p:txBody>
          <a:bodyPr/>
          <a:lstStyle/>
          <a:p>
            <a:pPr algn="r"/>
            <a:fld id="{F3477EC8-074D-41C4-94AE-E9EA7CEEA348}" type="slidenum">
              <a:rPr lang="en-US" smtClean="0"/>
              <a:pPr algn="r"/>
              <a:t>4</a:t>
            </a:fld>
            <a:endParaRPr lang="en-US" dirty="0"/>
          </a:p>
        </p:txBody>
      </p:sp>
    </p:spTree>
    <p:extLst>
      <p:ext uri="{BB962C8B-B14F-4D97-AF65-F5344CB8AC3E}">
        <p14:creationId xmlns:p14="http://schemas.microsoft.com/office/powerpoint/2010/main" val="2654321314"/>
      </p:ext>
    </p:extLst>
  </p:cSld>
  <p:clrMapOvr>
    <a:masterClrMapping/>
  </p:clrMapOvr>
  <mc:AlternateContent xmlns:mc="http://schemas.openxmlformats.org/markup-compatibility/2006" xmlns:p14="http://schemas.microsoft.com/office/powerpoint/2010/main">
    <mc:Choice Requires="p14">
      <p:transition spd="slow" p14:dur="2000" advTm="35290"/>
    </mc:Choice>
    <mc:Fallback xmlns="">
      <p:transition spd="slow" advTm="3529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Rationale for Growth Targets</a:t>
            </a:r>
            <a:endParaRPr lang="en-US" dirty="0"/>
          </a:p>
        </p:txBody>
      </p:sp>
      <p:sp>
        <p:nvSpPr>
          <p:cNvPr id="5" name="Content Placeholder 4"/>
          <p:cNvSpPr>
            <a:spLocks noGrp="1"/>
          </p:cNvSpPr>
          <p:nvPr>
            <p:ph idx="1"/>
          </p:nvPr>
        </p:nvSpPr>
        <p:spPr/>
        <p:txBody>
          <a:bodyPr/>
          <a:lstStyle/>
          <a:p>
            <a:r>
              <a:rPr lang="en-US" dirty="0"/>
              <a:t>Sample SLO </a:t>
            </a:r>
            <a:r>
              <a:rPr lang="en-US" dirty="0" smtClean="0"/>
              <a:t>1</a:t>
            </a:r>
            <a:endParaRPr lang="en-US" dirty="0"/>
          </a:p>
        </p:txBody>
      </p:sp>
      <p:sp>
        <p:nvSpPr>
          <p:cNvPr id="6" name="Slide Number Placeholder 5"/>
          <p:cNvSpPr>
            <a:spLocks noGrp="1"/>
          </p:cNvSpPr>
          <p:nvPr>
            <p:ph type="sldNum" sz="quarter" idx="10"/>
          </p:nvPr>
        </p:nvSpPr>
        <p:spPr/>
        <p:txBody>
          <a:bodyPr/>
          <a:lstStyle/>
          <a:p>
            <a:pPr algn="r"/>
            <a:fld id="{F3477EC8-074D-41C4-94AE-E9EA7CEEA348}" type="slidenum">
              <a:rPr lang="en-US" smtClean="0"/>
              <a:pPr algn="r"/>
              <a:t>40</a:t>
            </a:fld>
            <a:endParaRPr lang="en-US" dirty="0"/>
          </a:p>
        </p:txBody>
      </p:sp>
      <p:pic>
        <p:nvPicPr>
          <p:cNvPr id="4" name="Picture 3"/>
          <p:cNvPicPr>
            <a:picLocks noChangeAspect="1"/>
          </p:cNvPicPr>
          <p:nvPr/>
        </p:nvPicPr>
        <p:blipFill>
          <a:blip r:embed="rId3"/>
          <a:stretch>
            <a:fillRect/>
          </a:stretch>
        </p:blipFill>
        <p:spPr>
          <a:xfrm>
            <a:off x="687388" y="2687598"/>
            <a:ext cx="7590339" cy="3471087"/>
          </a:xfrm>
          <a:prstGeom prst="rect">
            <a:avLst/>
          </a:prstGeom>
        </p:spPr>
      </p:pic>
    </p:spTree>
    <p:extLst>
      <p:ext uri="{BB962C8B-B14F-4D97-AF65-F5344CB8AC3E}">
        <p14:creationId xmlns:p14="http://schemas.microsoft.com/office/powerpoint/2010/main" val="3466451790"/>
      </p:ext>
    </p:extLst>
  </p:cSld>
  <p:clrMapOvr>
    <a:masterClrMapping/>
  </p:clrMapOvr>
  <mc:AlternateContent xmlns:mc="http://schemas.openxmlformats.org/markup-compatibility/2006" xmlns:p14="http://schemas.microsoft.com/office/powerpoint/2010/main">
    <mc:Choice Requires="p14">
      <p:transition spd="slow" p14:dur="2000" advTm="7514"/>
    </mc:Choice>
    <mc:Fallback xmlns="">
      <p:transition spd="slow" advTm="7514"/>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p:txBody>
          <a:bodyPr>
            <a:normAutofit/>
          </a:bodyPr>
          <a:lstStyle/>
          <a:p>
            <a:pPr marL="0" indent="0">
              <a:buNone/>
            </a:pPr>
            <a:r>
              <a:rPr lang="en-US" sz="1800" i="1" dirty="0"/>
              <a:t>Essential element 1: </a:t>
            </a:r>
            <a:r>
              <a:rPr lang="en-US" sz="1800" dirty="0"/>
              <a:t>Provides justification for both maintaining and adjusting targets for all students with contextual factors.</a:t>
            </a:r>
          </a:p>
          <a:p>
            <a:pPr lvl="0">
              <a:spcBef>
                <a:spcPts val="1200"/>
              </a:spcBef>
              <a:buFont typeface="Wingdings" panose="05000000000000000000" pitchFamily="2" charset="2"/>
              <a:buChar char="§"/>
            </a:pPr>
            <a:r>
              <a:rPr lang="en-US" sz="1600" dirty="0" smtClean="0"/>
              <a:t>Cross-reference with the </a:t>
            </a:r>
            <a:r>
              <a:rPr lang="en-US" sz="1600" dirty="0"/>
              <a:t>s</a:t>
            </a:r>
            <a:r>
              <a:rPr lang="en-US" sz="1600" dirty="0" smtClean="0"/>
              <a:t>tudent population section to ensure that the rationale section addresses all contextual factors described in </a:t>
            </a:r>
            <a:r>
              <a:rPr lang="en-US" sz="1600" i="1" dirty="0" smtClean="0"/>
              <a:t>Guidance on Adjustments to Targets.</a:t>
            </a:r>
            <a:endParaRPr lang="en-US" sz="1600" i="1" dirty="0"/>
          </a:p>
        </p:txBody>
      </p:sp>
      <p:sp>
        <p:nvSpPr>
          <p:cNvPr id="2" name="Title 1"/>
          <p:cNvSpPr>
            <a:spLocks noGrp="1"/>
          </p:cNvSpPr>
          <p:nvPr>
            <p:ph type="title"/>
          </p:nvPr>
        </p:nvSpPr>
        <p:spPr/>
        <p:txBody>
          <a:bodyPr>
            <a:normAutofit/>
          </a:bodyPr>
          <a:lstStyle/>
          <a:p>
            <a:r>
              <a:rPr lang="en-US" dirty="0"/>
              <a:t>Rationale for Growth Targets</a:t>
            </a:r>
          </a:p>
        </p:txBody>
      </p:sp>
      <p:sp>
        <p:nvSpPr>
          <p:cNvPr id="4" name="Title 1"/>
          <p:cNvSpPr txBox="1">
            <a:spLocks/>
          </p:cNvSpPr>
          <p:nvPr/>
        </p:nvSpPr>
        <p:spPr>
          <a:xfrm>
            <a:off x="609600" y="914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i="1" dirty="0" smtClean="0"/>
              <a:t>  </a:t>
            </a:r>
            <a:endParaRPr lang="en-US" sz="3200" i="1" dirty="0"/>
          </a:p>
        </p:txBody>
      </p:sp>
      <p:sp>
        <p:nvSpPr>
          <p:cNvPr id="8" name="TextBox 7"/>
          <p:cNvSpPr txBox="1"/>
          <p:nvPr/>
        </p:nvSpPr>
        <p:spPr>
          <a:xfrm>
            <a:off x="6514440" y="5137442"/>
            <a:ext cx="1727860" cy="1600438"/>
          </a:xfrm>
          <a:prstGeom prst="rect">
            <a:avLst/>
          </a:prstGeom>
          <a:noFill/>
          <a:ln>
            <a:solidFill>
              <a:schemeClr val="accent1"/>
            </a:solidFill>
          </a:ln>
        </p:spPr>
        <p:txBody>
          <a:bodyPr wrap="square" rtlCol="0">
            <a:spAutoFit/>
          </a:bodyPr>
          <a:lstStyle/>
          <a:p>
            <a:r>
              <a:rPr lang="en-US" sz="1400" dirty="0" smtClean="0"/>
              <a:t>Are absences described in the student population section linked to allowable contextual factors in the rationale? </a:t>
            </a:r>
            <a:endParaRPr lang="en-US" sz="14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46" y="3665903"/>
            <a:ext cx="6006546" cy="3071977"/>
          </a:xfrm>
          <a:prstGeom prst="rect">
            <a:avLst/>
          </a:prstGeom>
        </p:spPr>
      </p:pic>
      <p:sp>
        <p:nvSpPr>
          <p:cNvPr id="3" name="Left Arrow 2"/>
          <p:cNvSpPr/>
          <p:nvPr/>
        </p:nvSpPr>
        <p:spPr>
          <a:xfrm>
            <a:off x="5880100" y="6152031"/>
            <a:ext cx="536162"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50292" y="3327349"/>
            <a:ext cx="2286000" cy="338554"/>
          </a:xfrm>
          <a:prstGeom prst="rect">
            <a:avLst/>
          </a:prstGeom>
          <a:noFill/>
        </p:spPr>
        <p:txBody>
          <a:bodyPr wrap="square" rtlCol="0">
            <a:spAutoFit/>
          </a:bodyPr>
          <a:lstStyle/>
          <a:p>
            <a:r>
              <a:rPr lang="en-US" sz="1600" dirty="0" smtClean="0"/>
              <a:t>Student Population</a:t>
            </a:r>
            <a:endParaRPr lang="en-US" sz="1600" dirty="0"/>
          </a:p>
        </p:txBody>
      </p:sp>
      <p:sp>
        <p:nvSpPr>
          <p:cNvPr id="7" name="Slide Number Placeholder 6"/>
          <p:cNvSpPr>
            <a:spLocks noGrp="1"/>
          </p:cNvSpPr>
          <p:nvPr>
            <p:ph type="sldNum" sz="quarter" idx="10"/>
          </p:nvPr>
        </p:nvSpPr>
        <p:spPr/>
        <p:txBody>
          <a:bodyPr/>
          <a:lstStyle/>
          <a:p>
            <a:pPr algn="r"/>
            <a:fld id="{F3477EC8-074D-41C4-94AE-E9EA7CEEA348}" type="slidenum">
              <a:rPr lang="en-US" smtClean="0"/>
              <a:pPr algn="r"/>
              <a:t>41</a:t>
            </a:fld>
            <a:endParaRPr lang="en-US" dirty="0"/>
          </a:p>
        </p:txBody>
      </p:sp>
    </p:spTree>
    <p:extLst>
      <p:ext uri="{BB962C8B-B14F-4D97-AF65-F5344CB8AC3E}">
        <p14:creationId xmlns:p14="http://schemas.microsoft.com/office/powerpoint/2010/main" val="2342179348"/>
      </p:ext>
    </p:extLst>
  </p:cSld>
  <p:clrMapOvr>
    <a:masterClrMapping/>
  </p:clrMapOvr>
  <mc:AlternateContent xmlns:mc="http://schemas.openxmlformats.org/markup-compatibility/2006" xmlns:p14="http://schemas.microsoft.com/office/powerpoint/2010/main">
    <mc:Choice Requires="p14">
      <p:transition spd="slow" p14:dur="2000" advTm="70323"/>
    </mc:Choice>
    <mc:Fallback xmlns="">
      <p:transition spd="slow" advTm="70323"/>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p:txBody>
          <a:bodyPr>
            <a:normAutofit/>
          </a:bodyPr>
          <a:lstStyle/>
          <a:p>
            <a:pPr marL="0" indent="0">
              <a:buNone/>
            </a:pPr>
            <a:r>
              <a:rPr lang="en-US" sz="2000" i="1" dirty="0"/>
              <a:t>Essential element 1: </a:t>
            </a:r>
            <a:r>
              <a:rPr lang="en-US" sz="2000" dirty="0"/>
              <a:t>Provides justification for both maintaining and adjusting targets for all students with contextual factors.</a:t>
            </a:r>
          </a:p>
          <a:p>
            <a:pPr marL="0" lvl="0" indent="0">
              <a:spcBef>
                <a:spcPts val="1200"/>
              </a:spcBef>
              <a:buNone/>
            </a:pPr>
            <a:endParaRPr lang="en-US" sz="2000" i="1" dirty="0" smtClean="0"/>
          </a:p>
        </p:txBody>
      </p:sp>
      <p:sp>
        <p:nvSpPr>
          <p:cNvPr id="2" name="Title 1"/>
          <p:cNvSpPr>
            <a:spLocks noGrp="1"/>
          </p:cNvSpPr>
          <p:nvPr>
            <p:ph type="title"/>
          </p:nvPr>
        </p:nvSpPr>
        <p:spPr/>
        <p:txBody>
          <a:bodyPr>
            <a:normAutofit/>
          </a:bodyPr>
          <a:lstStyle/>
          <a:p>
            <a:r>
              <a:rPr lang="en-US" dirty="0" smtClean="0"/>
              <a:t>Rationale for Growth Targets</a:t>
            </a:r>
            <a:endParaRPr lang="en-US" dirty="0"/>
          </a:p>
        </p:txBody>
      </p:sp>
      <p:sp>
        <p:nvSpPr>
          <p:cNvPr id="5" name="TextBox 4"/>
          <p:cNvSpPr txBox="1"/>
          <p:nvPr/>
        </p:nvSpPr>
        <p:spPr>
          <a:xfrm>
            <a:off x="3086430" y="6144820"/>
            <a:ext cx="5232070" cy="492443"/>
          </a:xfrm>
          <a:prstGeom prst="rect">
            <a:avLst/>
          </a:prstGeom>
          <a:noFill/>
          <a:ln>
            <a:solidFill>
              <a:schemeClr val="accent1"/>
            </a:solidFill>
          </a:ln>
        </p:spPr>
        <p:txBody>
          <a:bodyPr wrap="square" rtlCol="0">
            <a:spAutoFit/>
          </a:bodyPr>
          <a:lstStyle/>
          <a:p>
            <a:r>
              <a:rPr lang="en-US" sz="1300" dirty="0" smtClean="0"/>
              <a:t>The teacher appropriately does </a:t>
            </a:r>
            <a:r>
              <a:rPr lang="en-US" sz="1300" i="1" dirty="0" smtClean="0"/>
              <a:t>not</a:t>
            </a:r>
            <a:r>
              <a:rPr lang="en-US" sz="1300" dirty="0" smtClean="0"/>
              <a:t> make adjustments for absences that are </a:t>
            </a:r>
            <a:r>
              <a:rPr lang="en-US" sz="1300" u="sng" dirty="0" smtClean="0"/>
              <a:t>not</a:t>
            </a:r>
            <a:r>
              <a:rPr lang="en-US" sz="1300" dirty="0" smtClean="0"/>
              <a:t> directly connected to allowable contextual factors.</a:t>
            </a:r>
            <a:endParaRPr lang="en-US" sz="1300" dirty="0"/>
          </a:p>
        </p:txBody>
      </p:sp>
      <p:sp>
        <p:nvSpPr>
          <p:cNvPr id="7" name="Slide Number Placeholder 6"/>
          <p:cNvSpPr>
            <a:spLocks noGrp="1"/>
          </p:cNvSpPr>
          <p:nvPr>
            <p:ph type="sldNum" sz="quarter" idx="10"/>
          </p:nvPr>
        </p:nvSpPr>
        <p:spPr/>
        <p:txBody>
          <a:bodyPr/>
          <a:lstStyle/>
          <a:p>
            <a:pPr algn="r"/>
            <a:fld id="{F3477EC8-074D-41C4-94AE-E9EA7CEEA348}" type="slidenum">
              <a:rPr lang="en-US" smtClean="0"/>
              <a:pPr algn="r"/>
              <a:t>42</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17" y="3063019"/>
            <a:ext cx="7715229" cy="2660885"/>
          </a:xfrm>
          <a:prstGeom prst="rect">
            <a:avLst/>
          </a:prstGeom>
        </p:spPr>
      </p:pic>
      <p:sp>
        <p:nvSpPr>
          <p:cNvPr id="10" name="Left Arrow 9"/>
          <p:cNvSpPr/>
          <p:nvPr/>
        </p:nvSpPr>
        <p:spPr>
          <a:xfrm rot="2700000">
            <a:off x="2560516" y="5665305"/>
            <a:ext cx="614053" cy="5806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8844862"/>
      </p:ext>
    </p:extLst>
  </p:cSld>
  <p:clrMapOvr>
    <a:masterClrMapping/>
  </p:clrMapOvr>
  <mc:AlternateContent xmlns:mc="http://schemas.openxmlformats.org/markup-compatibility/2006" xmlns:p14="http://schemas.microsoft.com/office/powerpoint/2010/main">
    <mc:Choice Requires="p14">
      <p:transition spd="slow" p14:dur="2000" advTm="19921"/>
    </mc:Choice>
    <mc:Fallback xmlns="">
      <p:transition spd="slow" advTm="19921"/>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Rationale for Growth Targets</a:t>
            </a:r>
            <a:endParaRPr lang="en-US" dirty="0"/>
          </a:p>
        </p:txBody>
      </p:sp>
      <p:sp>
        <p:nvSpPr>
          <p:cNvPr id="3" name="Content Placeholder 2"/>
          <p:cNvSpPr>
            <a:spLocks noGrp="1"/>
          </p:cNvSpPr>
          <p:nvPr>
            <p:ph idx="1"/>
          </p:nvPr>
        </p:nvSpPr>
        <p:spPr/>
        <p:txBody>
          <a:bodyPr/>
          <a:lstStyle/>
          <a:p>
            <a:r>
              <a:rPr lang="en-US" sz="1800" i="1" dirty="0"/>
              <a:t>Essential element 1: </a:t>
            </a:r>
            <a:r>
              <a:rPr lang="en-US" sz="1800" dirty="0"/>
              <a:t>Provides justification for both maintaining and adjusting targets for all students with contextual factors.</a:t>
            </a:r>
          </a:p>
        </p:txBody>
      </p:sp>
      <p:sp>
        <p:nvSpPr>
          <p:cNvPr id="4" name="Title 1"/>
          <p:cNvSpPr txBox="1">
            <a:spLocks/>
          </p:cNvSpPr>
          <p:nvPr/>
        </p:nvSpPr>
        <p:spPr>
          <a:xfrm>
            <a:off x="609600" y="914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i="1" dirty="0" smtClean="0"/>
              <a:t>  </a:t>
            </a:r>
            <a:endParaRPr lang="en-US" sz="3200" i="1" dirty="0"/>
          </a:p>
        </p:txBody>
      </p:sp>
      <p:sp>
        <p:nvSpPr>
          <p:cNvPr id="12" name="Slide Number Placeholder 11"/>
          <p:cNvSpPr>
            <a:spLocks noGrp="1"/>
          </p:cNvSpPr>
          <p:nvPr>
            <p:ph type="sldNum" sz="quarter" idx="10"/>
          </p:nvPr>
        </p:nvSpPr>
        <p:spPr/>
        <p:txBody>
          <a:bodyPr/>
          <a:lstStyle/>
          <a:p>
            <a:pPr algn="r"/>
            <a:fld id="{F3477EC8-074D-41C4-94AE-E9EA7CEEA348}" type="slidenum">
              <a:rPr lang="en-US" smtClean="0"/>
              <a:pPr algn="r"/>
              <a:t>43</a:t>
            </a:fld>
            <a:endParaRPr lang="en-US" dirty="0"/>
          </a:p>
        </p:txBody>
      </p:sp>
      <p:sp>
        <p:nvSpPr>
          <p:cNvPr id="9" name="Left Arrow 8"/>
          <p:cNvSpPr/>
          <p:nvPr/>
        </p:nvSpPr>
        <p:spPr>
          <a:xfrm>
            <a:off x="5913241" y="3096253"/>
            <a:ext cx="712519" cy="26125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2074842" y="2566000"/>
            <a:ext cx="3760473" cy="4120936"/>
          </a:xfrm>
          <a:prstGeom prst="rect">
            <a:avLst/>
          </a:prstGeom>
        </p:spPr>
      </p:pic>
    </p:spTree>
    <p:extLst>
      <p:ext uri="{BB962C8B-B14F-4D97-AF65-F5344CB8AC3E}">
        <p14:creationId xmlns:p14="http://schemas.microsoft.com/office/powerpoint/2010/main" val="699905580"/>
      </p:ext>
    </p:extLst>
  </p:cSld>
  <p:clrMapOvr>
    <a:masterClrMapping/>
  </p:clrMapOvr>
  <mc:AlternateContent xmlns:mc="http://schemas.openxmlformats.org/markup-compatibility/2006" xmlns:p14="http://schemas.microsoft.com/office/powerpoint/2010/main">
    <mc:Choice Requires="p14">
      <p:transition spd="slow" p14:dur="2000" advTm="19643"/>
    </mc:Choice>
    <mc:Fallback xmlns="">
      <p:transition spd="slow" advTm="19643"/>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US" sz="2000" i="1" dirty="0"/>
              <a:t>Essential element 1: </a:t>
            </a:r>
            <a:r>
              <a:rPr lang="en-US" sz="2000" dirty="0"/>
              <a:t>Provides justification for both maintaining and adjusting targets for all students with contextual factors.</a:t>
            </a:r>
          </a:p>
          <a:p>
            <a:endParaRPr lang="en-US" sz="2000" dirty="0"/>
          </a:p>
        </p:txBody>
      </p:sp>
      <p:sp>
        <p:nvSpPr>
          <p:cNvPr id="2" name="Title 1"/>
          <p:cNvSpPr>
            <a:spLocks noGrp="1"/>
          </p:cNvSpPr>
          <p:nvPr>
            <p:ph type="title"/>
          </p:nvPr>
        </p:nvSpPr>
        <p:spPr/>
        <p:txBody>
          <a:bodyPr>
            <a:normAutofit/>
          </a:bodyPr>
          <a:lstStyle/>
          <a:p>
            <a:r>
              <a:rPr lang="en-US" dirty="0"/>
              <a:t>Rationale for Growth Targets</a:t>
            </a:r>
          </a:p>
        </p:txBody>
      </p:sp>
      <p:sp>
        <p:nvSpPr>
          <p:cNvPr id="4" name="Title 1"/>
          <p:cNvSpPr txBox="1">
            <a:spLocks/>
          </p:cNvSpPr>
          <p:nvPr/>
        </p:nvSpPr>
        <p:spPr>
          <a:xfrm>
            <a:off x="1295400" y="-5715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endParaRPr lang="en-US" sz="3200" dirty="0"/>
          </a:p>
        </p:txBody>
      </p:sp>
      <p:sp>
        <p:nvSpPr>
          <p:cNvPr id="7" name="Slide Number Placeholder 6"/>
          <p:cNvSpPr>
            <a:spLocks noGrp="1"/>
          </p:cNvSpPr>
          <p:nvPr>
            <p:ph type="sldNum" sz="quarter" idx="10"/>
          </p:nvPr>
        </p:nvSpPr>
        <p:spPr/>
        <p:txBody>
          <a:bodyPr/>
          <a:lstStyle/>
          <a:p>
            <a:pPr algn="r"/>
            <a:fld id="{F3477EC8-074D-41C4-94AE-E9EA7CEEA348}" type="slidenum">
              <a:rPr lang="en-US" smtClean="0"/>
              <a:pPr algn="r"/>
              <a:t>44</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15" y="2948885"/>
            <a:ext cx="7998015" cy="2546700"/>
          </a:xfrm>
          <a:prstGeom prst="rect">
            <a:avLst/>
          </a:prstGeom>
        </p:spPr>
      </p:pic>
    </p:spTree>
    <p:extLst>
      <p:ext uri="{BB962C8B-B14F-4D97-AF65-F5344CB8AC3E}">
        <p14:creationId xmlns:p14="http://schemas.microsoft.com/office/powerpoint/2010/main" val="3098303992"/>
      </p:ext>
    </p:extLst>
  </p:cSld>
  <p:clrMapOvr>
    <a:masterClrMapping/>
  </p:clrMapOvr>
  <mc:AlternateContent xmlns:mc="http://schemas.openxmlformats.org/markup-compatibility/2006" xmlns:p14="http://schemas.microsoft.com/office/powerpoint/2010/main">
    <mc:Choice Requires="p14">
      <p:transition spd="slow" p14:dur="2000" advTm="19904"/>
    </mc:Choice>
    <mc:Fallback xmlns="">
      <p:transition spd="slow" advTm="19904"/>
    </mc:Fallback>
  </mc:AlternateContent>
  <p:timing>
    <p:tnLst>
      <p:par>
        <p:cTn id="1" dur="indefinite" restart="never" nodeType="tmRoot"/>
      </p:par>
    </p:tnLst>
  </p:timing>
  <p:extLst mod="1">
    <p:ext uri="{3A86A75C-4F4B-4683-9AE1-C65F6400EC91}">
      <p14:laserTraceLst xmlns:p14="http://schemas.microsoft.com/office/powerpoint/2010/main">
        <p14:tracePtLst>
          <p14:tracePt t="12209" x="6904038" y="5753100"/>
          <p14:tracePt t="12264" x="6896100" y="5745163"/>
          <p14:tracePt t="12272" x="6888163" y="5745163"/>
          <p14:tracePt t="12280" x="6880225" y="5745163"/>
          <p14:tracePt t="12288" x="6865938" y="5737225"/>
          <p14:tracePt t="12296" x="6751638" y="5715000"/>
          <p14:tracePt t="12336" x="6713538" y="5707063"/>
          <p14:tracePt t="12345" x="6675438" y="5707063"/>
          <p14:tracePt t="12368" x="6561138" y="5707063"/>
          <p14:tracePt t="12400" x="6530975" y="5707063"/>
          <p14:tracePt t="12416" x="6499225" y="5722938"/>
          <p14:tracePt t="12432" x="6469063" y="5807075"/>
          <p14:tracePt t="12472" x="6461125" y="5829300"/>
          <p14:tracePt t="12480" x="6454775" y="5875338"/>
          <p14:tracePt t="12496" x="6469063" y="6003925"/>
          <p14:tracePt t="12537" x="6499225" y="6035675"/>
          <p14:tracePt t="12546" x="6545263" y="6065838"/>
          <p14:tracePt t="12563" x="6629400" y="6080125"/>
          <p14:tracePt t="12613" x="6651625" y="6080125"/>
          <p14:tracePt t="12613" x="6721475" y="6073775"/>
          <p14:tracePt t="12630" x="7040563" y="5973763"/>
          <p14:tracePt t="12667" x="7108825" y="5959475"/>
          <p14:tracePt t="12679" x="7277100" y="5927725"/>
          <p14:tracePt t="12697" x="7345363" y="5897563"/>
          <p14:tracePt t="12734" x="7353300" y="5889625"/>
          <p14:tracePt t="12746" x="7369175" y="5859463"/>
          <p14:tracePt t="12763" x="7391400" y="5807075"/>
          <p14:tracePt t="12763" x="7399338" y="5799138"/>
          <p14:tracePt t="12800" x="7399338" y="5775325"/>
          <p14:tracePt t="12813" x="7407275" y="5761038"/>
          <p14:tracePt t="12830" x="7383463" y="5692775"/>
          <p14:tracePt t="12867" x="7383463" y="5684838"/>
          <p14:tracePt t="12880" x="7361238" y="5654675"/>
          <p14:tracePt t="12897" x="7315200" y="5600700"/>
          <p14:tracePt t="12934" x="7254875" y="5578475"/>
          <p14:tracePt t="12947" x="7170738" y="5554663"/>
          <p14:tracePt t="12964" x="6858000" y="5516563"/>
          <p14:tracePt t="13001" x="6781800" y="5516563"/>
          <p14:tracePt t="13014" x="6683375" y="5516563"/>
          <p14:tracePt t="13030" x="6591300" y="5532438"/>
          <p14:tracePt t="13080" x="6583363" y="5532438"/>
          <p14:tracePt t="13081" x="6575425" y="5546725"/>
          <p14:tracePt t="13097" x="6537325" y="5616575"/>
          <p14:tracePt t="13135" x="6530975" y="5654675"/>
          <p14:tracePt t="13147" x="6515100" y="5692775"/>
          <p14:tracePt t="13164" x="6530975" y="5775325"/>
          <p14:tracePt t="13201" x="6537325" y="5791200"/>
          <p14:tracePt t="13215" x="6553200" y="5807075"/>
          <p14:tracePt t="13232" x="6621463" y="5813425"/>
          <p14:tracePt t="13269" x="6675438" y="5813425"/>
          <p14:tracePt t="13282" x="6789738" y="5813425"/>
          <p14:tracePt t="13299" x="7056438" y="5821363"/>
          <p14:tracePt t="13336" x="7146925" y="5837238"/>
          <p14:tracePt t="13349" x="7200900" y="5837238"/>
          <p14:tracePt t="13366" x="7239000" y="5837238"/>
          <p14:tracePt t="13403" x="7246938" y="5837238"/>
          <p14:tracePt t="13416" x="7277100" y="5837238"/>
          <p14:tracePt t="13432" x="7353300" y="5791200"/>
          <p14:tracePt t="13470" x="7369175" y="5768975"/>
          <p14:tracePt t="13482" x="7369175" y="5753100"/>
          <p14:tracePt t="13499" x="7369175" y="5707063"/>
          <p14:tracePt t="13499" x="7369175" y="5699125"/>
          <p14:tracePt t="13549" x="7369175" y="5692775"/>
          <p14:tracePt t="13550" x="7361238" y="5668963"/>
          <p14:tracePt t="13566" x="7246938" y="5600700"/>
          <p14:tracePt t="13604" x="7208838" y="5592763"/>
          <p14:tracePt t="13617" x="7102475" y="5570538"/>
          <p14:tracePt t="13633" x="6865938" y="5562600"/>
          <p14:tracePt t="13670" x="6819900" y="5570538"/>
          <p14:tracePt t="13682" x="6797675" y="5578475"/>
          <p14:tracePt t="13699" x="6759575" y="5616575"/>
          <p14:tracePt t="13699" x="6743700" y="5638800"/>
          <p14:tracePt t="13737" x="6735763" y="5654675"/>
          <p14:tracePt t="13750" x="6721475" y="5699125"/>
          <p14:tracePt t="13767" x="6721475" y="5837238"/>
          <p14:tracePt t="13804" x="6721475" y="5859463"/>
          <p14:tracePt t="13817" x="6743700" y="5921375"/>
          <p14:tracePt t="13835" x="6858000" y="6019800"/>
          <p14:tracePt t="13871" x="6918325" y="6049963"/>
          <p14:tracePt t="13883" x="6994525" y="6065838"/>
          <p14:tracePt t="13900" x="7269163" y="6080125"/>
          <p14:tracePt t="13900" x="7345363" y="6080125"/>
          <p14:tracePt t="13937" x="7413625" y="6080125"/>
          <p14:tracePt t="13950" x="7543800" y="6080125"/>
          <p14:tracePt t="13967" x="7597775" y="6049963"/>
          <p14:tracePt t="14018" x="7597775" y="6042025"/>
          <p14:tracePt t="14018" x="7597775" y="6035675"/>
          <p14:tracePt t="14034" x="7597775" y="6003925"/>
          <p14:tracePt t="14071" x="7597775" y="5989638"/>
          <p14:tracePt t="14084" x="7597775" y="5965825"/>
          <p14:tracePt t="14101" x="7589838" y="5951538"/>
          <p14:tracePt t="14177" x="7581900" y="5943600"/>
          <p14:tracePt t="14505" x="7573963" y="5943600"/>
          <p14:tracePt t="14505" x="0" y="0"/>
        </p14:tracePtLst>
      </p14:laserTraceLst>
    </p:ext>
  </p:extLs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p:txBody>
          <a:bodyPr>
            <a:normAutofit/>
          </a:bodyPr>
          <a:lstStyle/>
          <a:p>
            <a:pPr lvl="0"/>
            <a:r>
              <a:rPr lang="en-US" sz="1800" i="1" dirty="0" smtClean="0"/>
              <a:t>Essential element 2: </a:t>
            </a:r>
            <a:r>
              <a:rPr lang="en-US" sz="1800" dirty="0"/>
              <a:t>Provides </a:t>
            </a:r>
            <a:r>
              <a:rPr lang="en-US" sz="1800" i="1" dirty="0"/>
              <a:t>strong</a:t>
            </a:r>
            <a:r>
              <a:rPr lang="en-US" sz="1800" dirty="0"/>
              <a:t> justification based on data for all adjusted growth targets, including effectively connecting contextual factors and baseline and trend </a:t>
            </a:r>
            <a:r>
              <a:rPr lang="en-US" sz="1800" dirty="0" smtClean="0"/>
              <a:t>data.</a:t>
            </a:r>
            <a:endParaRPr lang="en-US" sz="1800" dirty="0"/>
          </a:p>
        </p:txBody>
      </p:sp>
      <p:sp>
        <p:nvSpPr>
          <p:cNvPr id="2" name="Title 1"/>
          <p:cNvSpPr>
            <a:spLocks noGrp="1"/>
          </p:cNvSpPr>
          <p:nvPr>
            <p:ph type="title"/>
          </p:nvPr>
        </p:nvSpPr>
        <p:spPr/>
        <p:txBody>
          <a:bodyPr>
            <a:normAutofit/>
          </a:bodyPr>
          <a:lstStyle/>
          <a:p>
            <a:r>
              <a:rPr lang="en-US" dirty="0"/>
              <a:t>Rationale for Growth Targets</a:t>
            </a:r>
          </a:p>
        </p:txBody>
      </p:sp>
      <p:sp>
        <p:nvSpPr>
          <p:cNvPr id="10" name="TextBox 9"/>
          <p:cNvSpPr txBox="1"/>
          <p:nvPr/>
        </p:nvSpPr>
        <p:spPr>
          <a:xfrm>
            <a:off x="6734039" y="3416358"/>
            <a:ext cx="1673361" cy="2893100"/>
          </a:xfrm>
          <a:prstGeom prst="rect">
            <a:avLst/>
          </a:prstGeom>
          <a:noFill/>
          <a:ln>
            <a:solidFill>
              <a:schemeClr val="accent1"/>
            </a:solidFill>
          </a:ln>
        </p:spPr>
        <p:txBody>
          <a:bodyPr wrap="square" rtlCol="0">
            <a:spAutoFit/>
          </a:bodyPr>
          <a:lstStyle/>
          <a:p>
            <a:r>
              <a:rPr lang="en-US" sz="1400" dirty="0" smtClean="0"/>
              <a:t>For Student 84 </a:t>
            </a:r>
            <a:br>
              <a:rPr lang="en-US" sz="1400" dirty="0" smtClean="0"/>
            </a:br>
            <a:r>
              <a:rPr lang="en-US" sz="1400" dirty="0" smtClean="0"/>
              <a:t>(one of the two students), the rationale expands on the student population description to provide a stronger link to allowable contextual factors to support downward adjustment</a:t>
            </a:r>
            <a:endParaRPr lang="en-US" sz="1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812" y="2893327"/>
            <a:ext cx="5548730" cy="1241148"/>
          </a:xfrm>
          <a:prstGeom prst="rect">
            <a:avLst/>
          </a:prstGeom>
        </p:spPr>
      </p:pic>
      <p:sp>
        <p:nvSpPr>
          <p:cNvPr id="8" name="Slide Number Placeholder 7"/>
          <p:cNvSpPr>
            <a:spLocks noGrp="1"/>
          </p:cNvSpPr>
          <p:nvPr>
            <p:ph type="sldNum" sz="quarter" idx="10"/>
          </p:nvPr>
        </p:nvSpPr>
        <p:spPr/>
        <p:txBody>
          <a:bodyPr/>
          <a:lstStyle/>
          <a:p>
            <a:pPr algn="r"/>
            <a:fld id="{F3477EC8-074D-41C4-94AE-E9EA7CEEA348}" type="slidenum">
              <a:rPr lang="en-US" smtClean="0"/>
              <a:pPr algn="r"/>
              <a:t>45</a:t>
            </a:fld>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812" y="4284600"/>
            <a:ext cx="5600700" cy="2416450"/>
          </a:xfrm>
          <a:prstGeom prst="rect">
            <a:avLst/>
          </a:prstGeom>
        </p:spPr>
      </p:pic>
      <p:sp>
        <p:nvSpPr>
          <p:cNvPr id="12" name="Left Arrow 11"/>
          <p:cNvSpPr/>
          <p:nvPr/>
        </p:nvSpPr>
        <p:spPr>
          <a:xfrm rot="-2700000">
            <a:off x="5867061" y="4894586"/>
            <a:ext cx="838200" cy="4961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eft Arrow 10"/>
          <p:cNvSpPr/>
          <p:nvPr/>
        </p:nvSpPr>
        <p:spPr>
          <a:xfrm rot="2700000">
            <a:off x="5798693" y="3886393"/>
            <a:ext cx="838200" cy="4961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65918654"/>
      </p:ext>
    </p:extLst>
  </p:cSld>
  <p:clrMapOvr>
    <a:masterClrMapping/>
  </p:clrMapOvr>
  <mc:AlternateContent xmlns:mc="http://schemas.openxmlformats.org/markup-compatibility/2006" xmlns:p14="http://schemas.microsoft.com/office/powerpoint/2010/main">
    <mc:Choice Requires="p14">
      <p:transition spd="slow" p14:dur="2000" advTm="73004"/>
    </mc:Choice>
    <mc:Fallback xmlns="">
      <p:transition spd="slow" advTm="73004"/>
    </mc:Fallback>
  </mc:AlternateContent>
  <p:timing>
    <p:tnLst>
      <p:par>
        <p:cTn id="1" dur="indefinite" restart="never" nodeType="tmRoot"/>
      </p:par>
    </p:tnLst>
  </p:timing>
  <p:extLst mod="1">
    <p:ext uri="{3A86A75C-4F4B-4683-9AE1-C65F6400EC91}">
      <p14:laserTraceLst xmlns:p14="http://schemas.microsoft.com/office/powerpoint/2010/main">
        <p14:tracePtLst>
          <p14:tracePt t="46000" x="3802063" y="3687763"/>
          <p14:tracePt t="46028" x="3794125" y="3679825"/>
          <p14:tracePt t="46053" x="3787775" y="3673475"/>
          <p14:tracePt t="46060" x="3749675" y="3665538"/>
          <p14:tracePt t="46077" x="3475038" y="3619500"/>
          <p14:tracePt t="46108" x="3032125" y="3565525"/>
          <p14:tracePt t="46149" x="2713038" y="3565525"/>
          <p14:tracePt t="46174" x="2400300" y="3565525"/>
          <p14:tracePt t="46213" x="2117725" y="3565525"/>
          <p14:tracePt t="46245" x="2003425" y="3565525"/>
          <p14:tracePt t="46276" x="1927225" y="3581400"/>
          <p14:tracePt t="46309" x="1812925" y="3603625"/>
          <p14:tracePt t="46309" x="1774825" y="3619500"/>
          <p14:tracePt t="46347" x="1622425" y="3641725"/>
          <p14:tracePt t="46381" x="1584325" y="3649663"/>
          <p14:tracePt t="46422" x="1584325" y="3657600"/>
          <p14:tracePt t="46442" x="1577975" y="3679825"/>
          <p14:tracePt t="46475" x="1577975" y="3733800"/>
          <p14:tracePt t="46475" x="1577975" y="3749675"/>
          <p14:tracePt t="46509" x="1592263" y="3832225"/>
          <p14:tracePt t="46542" x="1668463" y="3924300"/>
          <p14:tracePt t="46575" x="1798638" y="3970338"/>
          <p14:tracePt t="46609" x="2057400" y="3970338"/>
          <p14:tracePt t="46642" x="2713038" y="3970338"/>
          <p14:tracePt t="46675" x="3429000" y="3970338"/>
          <p14:tracePt t="46709" x="3527425" y="3954463"/>
          <p14:tracePt t="46742" x="3551238" y="3946525"/>
          <p14:tracePt t="46776" x="3589338" y="3908425"/>
          <p14:tracePt t="46809" x="3603625" y="3878263"/>
          <p14:tracePt t="46843" x="3597275" y="3817938"/>
          <p14:tracePt t="46876" x="3497263" y="3711575"/>
          <p14:tracePt t="46910" x="3216275" y="3619500"/>
          <p14:tracePt t="46943" x="2773363" y="3573463"/>
          <p14:tracePt t="46976" x="2392363" y="3559175"/>
          <p14:tracePt t="47010" x="2095500" y="3559175"/>
          <p14:tracePt t="47043" x="1836738" y="3559175"/>
          <p14:tracePt t="47076" x="1736725" y="3573463"/>
          <p14:tracePt t="47110" x="1714500" y="3589338"/>
          <p14:tracePt t="47143" x="1692275" y="3627438"/>
          <p14:tracePt t="47176" x="1646238" y="3695700"/>
          <p14:tracePt t="47210" x="1638300" y="3725863"/>
          <p14:tracePt t="47243" x="1630363" y="3802063"/>
          <p14:tracePt t="47276" x="1646238" y="3886200"/>
          <p14:tracePt t="47310" x="1722438" y="3984625"/>
          <p14:tracePt t="47343" x="1874838" y="4046538"/>
          <p14:tracePt t="47377" x="2155825" y="4068763"/>
          <p14:tracePt t="47410" x="2530475" y="4068763"/>
          <p14:tracePt t="47444" x="2933700" y="4068763"/>
          <p14:tracePt t="47477" x="3101975" y="4046538"/>
          <p14:tracePt t="47510" x="3216275" y="4022725"/>
          <p14:tracePt t="47544" x="3292475" y="3978275"/>
          <p14:tracePt t="47577" x="3368675" y="3924300"/>
          <p14:tracePt t="47611" x="3382963" y="3870325"/>
          <p14:tracePt t="47644" x="3375025" y="3794125"/>
          <p14:tracePt t="47677" x="3314700" y="3725863"/>
          <p14:tracePt t="47711" x="3184525" y="3673475"/>
          <p14:tracePt t="47745" x="2917825" y="3635375"/>
          <p14:tracePt t="47778" x="2628900" y="3611563"/>
          <p14:tracePt t="47811" x="2201863" y="3611563"/>
          <p14:tracePt t="47845" x="1943100" y="3611563"/>
          <p14:tracePt t="47878" x="1812925" y="3611563"/>
          <p14:tracePt t="47911" x="1722438" y="3611563"/>
          <p14:tracePt t="47945" x="1570038" y="3611563"/>
          <p14:tracePt t="47978" x="1417638" y="3649663"/>
          <p14:tracePt t="48012" x="1333500" y="3703638"/>
          <p14:tracePt t="48045" x="1303338" y="3741738"/>
          <p14:tracePt t="48078" x="1287463" y="3810000"/>
          <p14:tracePt t="48112" x="1287463" y="3886200"/>
          <p14:tracePt t="48145" x="1311275" y="3946525"/>
          <p14:tracePt t="48179" x="1349375" y="3992563"/>
          <p14:tracePt t="48179" x="1371600" y="4000500"/>
          <p14:tracePt t="48212" x="1554163" y="4046538"/>
          <p14:tracePt t="48246" x="1866900" y="4084638"/>
          <p14:tracePt t="48279" x="2209800" y="4092575"/>
          <p14:tracePt t="48312" x="2522538" y="4076700"/>
          <p14:tracePt t="48346" x="2827338" y="4030663"/>
          <p14:tracePt t="48380" x="3162300" y="3984625"/>
          <p14:tracePt t="48413" x="3238500" y="3946525"/>
          <p14:tracePt t="48446" x="3292475" y="3886200"/>
          <p14:tracePt t="48479" x="3306763" y="3832225"/>
          <p14:tracePt t="48513" x="3306763" y="3794125"/>
          <p14:tracePt t="48547" x="3284538" y="3725863"/>
          <p14:tracePt t="48580" x="3108325" y="3657600"/>
          <p14:tracePt t="48613" x="2803525" y="3611563"/>
          <p14:tracePt t="48647" x="2498725" y="3589338"/>
          <p14:tracePt t="48680" x="2187575" y="3589338"/>
          <p14:tracePt t="48713" x="1973263" y="3589338"/>
          <p14:tracePt t="48747" x="1851025" y="3597275"/>
          <p14:tracePt t="48747" x="1836738" y="3597275"/>
          <p14:tracePt t="48780" x="1812925" y="3611563"/>
          <p14:tracePt t="48814" x="1744663" y="3641725"/>
          <p14:tracePt t="48847" x="1684338" y="3711575"/>
          <p14:tracePt t="48880" x="1638300" y="3810000"/>
          <p14:tracePt t="48914" x="1622425" y="3902075"/>
          <p14:tracePt t="48947" x="1692275" y="4038600"/>
          <p14:tracePt t="48981" x="1858963" y="4130675"/>
          <p14:tracePt t="49014" x="2103438" y="4168775"/>
          <p14:tracePt t="49048" x="2400300" y="4168775"/>
          <p14:tracePt t="49081" x="2759075" y="4160838"/>
          <p14:tracePt t="49114" x="2941638" y="4130675"/>
          <p14:tracePt t="49148" x="2994025" y="4106863"/>
          <p14:tracePt t="49181" x="3001963" y="4092575"/>
          <p14:tracePt t="49215" x="3009900" y="4022725"/>
          <p14:tracePt t="49248" x="3009900" y="3978275"/>
          <p14:tracePt t="49281" x="2979738" y="3924300"/>
          <p14:tracePt t="49315" x="2849563" y="3840163"/>
          <p14:tracePt t="49348" x="2773363" y="3825875"/>
          <p14:tracePt t="49382" x="2743200" y="3817938"/>
          <p14:tracePt t="49415" x="2667000" y="3817938"/>
          <p14:tracePt t="49448" x="2613025" y="3817938"/>
          <p14:tracePt t="49482" x="2574925" y="3817938"/>
          <p14:tracePt t="49515" x="2506663" y="3817938"/>
          <p14:tracePt t="49548" x="2492375" y="3817938"/>
          <p14:tracePt t="49582" x="2484438" y="3817938"/>
          <p14:tracePt t="49616" x="2468563" y="3817938"/>
          <p14:tracePt t="49632" x="2454275" y="3817938"/>
          <p14:tracePt t="49649" x="2446338" y="3817938"/>
          <p14:tracePt t="49900" x="0" y="0"/>
        </p14:tracePtLst>
        <p14:tracePtLst>
          <p14:tracePt t="55436" x="2384425" y="5303838"/>
          <p14:tracePt t="55452" x="2384425" y="5295900"/>
          <p14:tracePt t="55460" x="2384425" y="5287963"/>
          <p14:tracePt t="55468" x="2370138" y="5273675"/>
          <p14:tracePt t="55484" x="2354263" y="5249863"/>
          <p14:tracePt t="55500" x="2324100" y="5227638"/>
          <p14:tracePt t="55513" x="2286000" y="5197475"/>
          <p14:tracePt t="55546" x="2239963" y="5181600"/>
          <p14:tracePt t="55548" x="2171700" y="5173663"/>
          <p14:tracePt t="55564" x="2049463" y="5173663"/>
          <p14:tracePt t="55580" x="1820863" y="5173663"/>
          <p14:tracePt t="55604" x="1692275" y="5173663"/>
          <p14:tracePt t="55620" x="1638300" y="5173663"/>
          <p14:tracePt t="55636" x="1608138" y="5189538"/>
          <p14:tracePt t="55646" x="1592263" y="5203825"/>
          <p14:tracePt t="55668" x="1570038" y="5241925"/>
          <p14:tracePt t="55684" x="1539875" y="5303838"/>
          <p14:tracePt t="55700" x="1508125" y="5364163"/>
          <p14:tracePt t="55716" x="1485900" y="5426075"/>
          <p14:tracePt t="55732" x="1470025" y="5502275"/>
          <p14:tracePt t="55748" x="1455738" y="5578475"/>
          <p14:tracePt t="55764" x="1455738" y="5654675"/>
          <p14:tracePt t="55780" x="1455738" y="5753100"/>
          <p14:tracePt t="55797" x="1485900" y="5821363"/>
          <p14:tracePt t="55813" x="1524000" y="5867400"/>
          <p14:tracePt t="55830" x="1577975" y="5935663"/>
          <p14:tracePt t="55847" x="1668463" y="5997575"/>
          <p14:tracePt t="55863" x="1790700" y="6073775"/>
          <p14:tracePt t="55880" x="1920875" y="6118225"/>
          <p14:tracePt t="55897" x="2035175" y="6156325"/>
          <p14:tracePt t="55914" x="2117725" y="6172200"/>
          <p14:tracePt t="55930" x="2232025" y="6188075"/>
          <p14:tracePt t="55947" x="2460625" y="6226175"/>
          <p14:tracePt t="55964" x="2628900" y="6232525"/>
          <p14:tracePt t="55981" x="2781300" y="6232525"/>
          <p14:tracePt t="55997" x="2925763" y="6232525"/>
          <p14:tracePt t="56014" x="3063875" y="6232525"/>
          <p14:tracePt t="56031" x="3246438" y="6188075"/>
          <p14:tracePt t="56047" x="3375025" y="6142038"/>
          <p14:tracePt t="56064" x="3467100" y="6073775"/>
          <p14:tracePt t="56080" x="3521075" y="6027738"/>
          <p14:tracePt t="56097" x="3527425" y="5989638"/>
          <p14:tracePt t="56114" x="3535363" y="5935663"/>
          <p14:tracePt t="56131" x="3535363" y="5867400"/>
          <p14:tracePt t="56148" x="3489325" y="5745163"/>
          <p14:tracePt t="56164" x="3436938" y="5668963"/>
          <p14:tracePt t="56181" x="3368675" y="5592763"/>
          <p14:tracePt t="56198" x="3268663" y="5532438"/>
          <p14:tracePt t="56214" x="3146425" y="5486400"/>
          <p14:tracePt t="56231" x="3009900" y="5456238"/>
          <p14:tracePt t="56248" x="2879725" y="5426075"/>
          <p14:tracePt t="56264" x="2759075" y="5402263"/>
          <p14:tracePt t="56281" x="2644775" y="5387975"/>
          <p14:tracePt t="56298" x="2544763" y="5380038"/>
          <p14:tracePt t="56315" x="2438400" y="5372100"/>
          <p14:tracePt t="56331" x="2263775" y="5356225"/>
          <p14:tracePt t="56348" x="2141538" y="5356225"/>
          <p14:tracePt t="56364" x="2079625" y="5356225"/>
          <p14:tracePt t="56381" x="2035175" y="5356225"/>
          <p14:tracePt t="56398" x="1989138" y="5356225"/>
          <p14:tracePt t="56415" x="1935163" y="5356225"/>
          <p14:tracePt t="56432" x="1866900" y="5372100"/>
          <p14:tracePt t="56448" x="1820863" y="5394325"/>
          <p14:tracePt t="56465" x="1790700" y="5410200"/>
          <p14:tracePt t="56482" x="1760538" y="5432425"/>
          <p14:tracePt t="56498" x="1730375" y="5470525"/>
          <p14:tracePt t="56515" x="1698625" y="5516563"/>
          <p14:tracePt t="56532" x="1646238" y="5622925"/>
          <p14:tracePt t="56549" x="1622425" y="5699125"/>
          <p14:tracePt t="56565" x="1616075" y="5753100"/>
          <p14:tracePt t="56582" x="1616075" y="5799138"/>
          <p14:tracePt t="56599" x="1616075" y="5837238"/>
          <p14:tracePt t="56615" x="1622425" y="5875338"/>
          <p14:tracePt t="56632" x="1646238" y="5913438"/>
          <p14:tracePt t="56649" x="1668463" y="5951538"/>
          <p14:tracePt t="56665" x="1706563" y="5981700"/>
          <p14:tracePt t="56682" x="1744663" y="6003925"/>
          <p14:tracePt t="56699" x="1782763" y="6011863"/>
          <p14:tracePt t="56699" x="1806575" y="6019800"/>
          <p14:tracePt t="56716" x="1905000" y="6042025"/>
          <p14:tracePt t="56732" x="2035175" y="6049963"/>
          <p14:tracePt t="56749" x="2171700" y="6049963"/>
          <p14:tracePt t="56766" x="2286000" y="6049963"/>
          <p14:tracePt t="56782" x="2384425" y="6049963"/>
          <p14:tracePt t="56799" x="2468563" y="6049963"/>
          <p14:tracePt t="56816" x="2544763" y="6049963"/>
          <p14:tracePt t="56833" x="2620963" y="6042025"/>
          <p14:tracePt t="56849" x="2659063" y="6027738"/>
          <p14:tracePt t="56866" x="2689225" y="6003925"/>
          <p14:tracePt t="56883" x="2727325" y="5973763"/>
          <p14:tracePt t="56899" x="2765425" y="5889625"/>
          <p14:tracePt t="56917" x="2773363" y="5837238"/>
          <p14:tracePt t="56933" x="2781300" y="5783263"/>
          <p14:tracePt t="56950" x="2781300" y="5722938"/>
          <p14:tracePt t="56966" x="2773363" y="5630863"/>
          <p14:tracePt t="56983" x="2751138" y="5562600"/>
          <p14:tracePt t="57000" x="2713038" y="5486400"/>
          <p14:tracePt t="57016" x="2659063" y="5426075"/>
          <p14:tracePt t="57033" x="2620963" y="5394325"/>
          <p14:tracePt t="57050" x="2552700" y="5356225"/>
          <p14:tracePt t="57067" x="2498725" y="5341938"/>
          <p14:tracePt t="57083" x="2430463" y="5326063"/>
          <p14:tracePt t="57100" x="2316163" y="5303838"/>
          <p14:tracePt t="57117" x="2239963" y="5303838"/>
          <p14:tracePt t="57133" x="2155825" y="5303838"/>
          <p14:tracePt t="57150" x="2065338" y="5303838"/>
          <p14:tracePt t="57167" x="1958975" y="5303838"/>
          <p14:tracePt t="57183" x="1866900" y="5303838"/>
          <p14:tracePt t="57200" x="1812925" y="5303838"/>
          <p14:tracePt t="57217" x="1790700" y="5303838"/>
          <p14:tracePt t="57234" x="1768475" y="5303838"/>
          <p14:tracePt t="57250" x="1744663" y="5326063"/>
          <p14:tracePt t="57267" x="1684338" y="5394325"/>
          <p14:tracePt t="57284" x="1630363" y="5456238"/>
          <p14:tracePt t="57300" x="1608138" y="5540375"/>
          <p14:tracePt t="57317" x="1592263" y="5608638"/>
          <p14:tracePt t="57334" x="1584325" y="5668963"/>
          <p14:tracePt t="57351" x="1584325" y="5737225"/>
          <p14:tracePt t="57367" x="1584325" y="5783263"/>
          <p14:tracePt t="57384" x="1584325" y="5829300"/>
          <p14:tracePt t="57400" x="1600200" y="5875338"/>
          <p14:tracePt t="57417" x="1622425" y="5927725"/>
          <p14:tracePt t="57434" x="1676400" y="5989638"/>
          <p14:tracePt t="57451" x="1744663" y="6057900"/>
          <p14:tracePt t="57467" x="1951038" y="6134100"/>
          <p14:tracePt t="57484" x="2035175" y="6164263"/>
          <p14:tracePt t="57501" x="2286000" y="6172200"/>
          <p14:tracePt t="57518" x="2438400" y="6172200"/>
          <p14:tracePt t="57534" x="2582863" y="6172200"/>
          <p14:tracePt t="57551" x="2720975" y="6164263"/>
          <p14:tracePt t="57568" x="2895600" y="6118225"/>
          <p14:tracePt t="57584" x="3009900" y="6088063"/>
          <p14:tracePt t="57601" x="3108325" y="6057900"/>
          <p14:tracePt t="57618" x="3162300" y="6027738"/>
          <p14:tracePt t="57635" x="3208338" y="5973763"/>
          <p14:tracePt t="57651" x="3230563" y="5905500"/>
          <p14:tracePt t="57669" x="3230563" y="5859463"/>
          <p14:tracePt t="57685" x="3230563" y="5791200"/>
          <p14:tracePt t="57701" x="3230563" y="5722938"/>
          <p14:tracePt t="57718" x="3200400" y="5646738"/>
          <p14:tracePt t="57735" x="3140075" y="5562600"/>
          <p14:tracePt t="57752" x="3070225" y="5502275"/>
          <p14:tracePt t="57768" x="2987675" y="5456238"/>
          <p14:tracePt t="57785" x="2879725" y="5418138"/>
          <p14:tracePt t="57801" x="2781300" y="5394325"/>
          <p14:tracePt t="57818" x="2682875" y="5380038"/>
          <p14:tracePt t="57835" x="2568575" y="5364163"/>
          <p14:tracePt t="57852" x="2370138" y="5356225"/>
          <p14:tracePt t="57869" x="2209800" y="5356225"/>
          <p14:tracePt t="57885" x="2057400" y="5356225"/>
          <p14:tracePt t="57902" x="1943100" y="5356225"/>
          <p14:tracePt t="57919" x="1858963" y="5364163"/>
          <p14:tracePt t="57935" x="1798638" y="5402263"/>
          <p14:tracePt t="57953" x="1744663" y="5440363"/>
          <p14:tracePt t="57969" x="1692275" y="5494338"/>
          <p14:tracePt t="57985" x="1646238" y="5554663"/>
          <p14:tracePt t="58002" x="1608138" y="5638800"/>
          <p14:tracePt t="58019" x="1600200" y="5707063"/>
          <p14:tracePt t="58019" x="1592263" y="5761038"/>
          <p14:tracePt t="58036" x="1592263" y="5845175"/>
          <p14:tracePt t="58052" x="1592263" y="5935663"/>
          <p14:tracePt t="58069" x="1630363" y="6042025"/>
          <p14:tracePt t="58085" x="1684338" y="6126163"/>
          <p14:tracePt t="58102" x="1768475" y="6210300"/>
          <p14:tracePt t="58119" x="1889125" y="6278563"/>
          <p14:tracePt t="58135" x="2057400" y="6324600"/>
          <p14:tracePt t="58152" x="2263775" y="6362700"/>
          <p14:tracePt t="58169" x="2460625" y="6378575"/>
          <p14:tracePt t="58186" x="2613025" y="6378575"/>
          <p14:tracePt t="58202" x="2759075" y="6378575"/>
          <p14:tracePt t="58219" x="2911475" y="6340475"/>
          <p14:tracePt t="58236" x="2963863" y="6308725"/>
          <p14:tracePt t="58253" x="2994025" y="6286500"/>
          <p14:tracePt t="58270" x="3009900" y="6248400"/>
          <p14:tracePt t="58286" x="3040063" y="6210300"/>
          <p14:tracePt t="58303" x="3040063" y="6149975"/>
          <p14:tracePt t="58319" x="3048000" y="6065838"/>
          <p14:tracePt t="58336" x="3048000" y="5989638"/>
          <p14:tracePt t="58353" x="3025775" y="5897563"/>
          <p14:tracePt t="58369" x="2987675" y="5807075"/>
          <p14:tracePt t="58386" x="2925763" y="5707063"/>
          <p14:tracePt t="58403" x="2841625" y="5638800"/>
          <p14:tracePt t="58420" x="2705100" y="5562600"/>
          <p14:tracePt t="58437" x="2620963" y="5532438"/>
          <p14:tracePt t="58453" x="2552700" y="5494338"/>
          <p14:tracePt t="58470" x="2484438" y="5470525"/>
          <p14:tracePt t="58486" x="2392363" y="5456238"/>
          <p14:tracePt t="58503" x="2286000" y="5440363"/>
          <p14:tracePt t="58520" x="2155825" y="5432425"/>
          <p14:tracePt t="58537" x="2041525" y="5432425"/>
          <p14:tracePt t="58553" x="1973263" y="5432425"/>
          <p14:tracePt t="58570" x="1927225" y="5432425"/>
          <p14:tracePt t="58587" x="1912938" y="5440363"/>
          <p14:tracePt t="58603" x="1866900" y="5470525"/>
          <p14:tracePt t="58620" x="1828800" y="5508625"/>
          <p14:tracePt t="58637" x="1798638" y="5546725"/>
          <p14:tracePt t="58654" x="1752600" y="5608638"/>
          <p14:tracePt t="58671" x="1730375" y="5676900"/>
          <p14:tracePt t="58687" x="1706563" y="5768975"/>
          <p14:tracePt t="58704" x="1698625" y="5867400"/>
          <p14:tracePt t="58720" x="1698625" y="5951538"/>
          <p14:tracePt t="58737" x="1722438" y="6042025"/>
          <p14:tracePt t="58754" x="1760538" y="6103938"/>
          <p14:tracePt t="58770" x="1820863" y="6164263"/>
          <p14:tracePt t="58787" x="1958975" y="6240463"/>
          <p14:tracePt t="58804" x="2019300" y="6248400"/>
          <p14:tracePt t="58821" x="2217738" y="6264275"/>
          <p14:tracePt t="58837" x="2332038" y="6264275"/>
          <p14:tracePt t="58854" x="2430463" y="6264275"/>
          <p14:tracePt t="58871" x="2506663" y="6240463"/>
          <p14:tracePt t="58887" x="2560638" y="6218238"/>
          <p14:tracePt t="58904" x="2582863" y="6194425"/>
          <p14:tracePt t="58921" x="2598738" y="6180138"/>
          <p14:tracePt t="58937" x="2606675" y="6142038"/>
          <p14:tracePt t="58954" x="2606675" y="6111875"/>
          <p14:tracePt t="58971" x="2606675" y="6042025"/>
          <p14:tracePt t="58988" x="2606675" y="5997575"/>
          <p14:tracePt t="59004" x="2590800" y="5943600"/>
          <p14:tracePt t="59021" x="2568575" y="5889625"/>
          <p14:tracePt t="59038" x="2536825" y="5845175"/>
          <p14:tracePt t="59054" x="2498725" y="5799138"/>
          <p14:tracePt t="59071" x="2438400" y="5768975"/>
          <p14:tracePt t="59088" x="2346325" y="5730875"/>
          <p14:tracePt t="59105" x="2225675" y="5715000"/>
          <p14:tracePt t="59121" x="2117725" y="5692775"/>
          <p14:tracePt t="59138" x="2035175" y="5676900"/>
          <p14:tracePt t="59155" x="1958975" y="5668963"/>
          <p14:tracePt t="59171" x="1889125" y="5661025"/>
          <p14:tracePt t="59189" x="1874838" y="5661025"/>
          <p14:tracePt t="59205" x="1866900" y="5661025"/>
          <p14:tracePt t="59222" x="1858963" y="5661025"/>
          <p14:tracePt t="59238" x="1844675" y="5668963"/>
          <p14:tracePt t="59255" x="1820863" y="5684838"/>
          <p14:tracePt t="59272" x="1798638" y="5707063"/>
          <p14:tracePt t="59288" x="1782763" y="5730875"/>
          <p14:tracePt t="59305" x="1752600" y="5775325"/>
          <p14:tracePt t="59322" x="1730375" y="5813425"/>
          <p14:tracePt t="59338" x="1722438" y="5851525"/>
          <p14:tracePt t="59355" x="1714500" y="5913438"/>
          <p14:tracePt t="59372" x="1714500" y="5959475"/>
          <p14:tracePt t="59389" x="1714500" y="6003925"/>
          <p14:tracePt t="59405" x="1722438" y="6049963"/>
          <p14:tracePt t="59422" x="1744663" y="6088063"/>
          <p14:tracePt t="59439" x="1774825" y="6134100"/>
          <p14:tracePt t="59455" x="1812925" y="6172200"/>
          <p14:tracePt t="59472" x="1882775" y="6188075"/>
          <p14:tracePt t="59489" x="1981200" y="6210300"/>
          <p14:tracePt t="59506" x="2117725" y="6226175"/>
          <p14:tracePt t="59522" x="2255838" y="6248400"/>
          <p14:tracePt t="59540" x="2454275" y="6248400"/>
          <p14:tracePt t="59556" x="2506663" y="6248400"/>
          <p14:tracePt t="59572" x="2530475" y="6248400"/>
          <p14:tracePt t="59589" x="2552700" y="6232525"/>
          <p14:tracePt t="59606" x="2574925" y="6218238"/>
          <p14:tracePt t="59622" x="2606675" y="6188075"/>
          <p14:tracePt t="59639" x="2613025" y="6172200"/>
          <p14:tracePt t="59656" x="2628900" y="6142038"/>
          <p14:tracePt t="59673" x="2628900" y="6103938"/>
          <p14:tracePt t="59689" x="2628900" y="6057900"/>
          <p14:tracePt t="59707" x="2628900" y="5989638"/>
          <p14:tracePt t="59723" x="2628900" y="5935663"/>
          <p14:tracePt t="59739" x="2590800" y="5851525"/>
          <p14:tracePt t="59756" x="2560638" y="5807075"/>
          <p14:tracePt t="59773" x="2522538" y="5768975"/>
          <p14:tracePt t="59790" x="2468563" y="5745163"/>
          <p14:tracePt t="59806" x="2438400" y="5715000"/>
          <p14:tracePt t="59823" x="2392363" y="5699125"/>
          <p14:tracePt t="59839" x="2339975" y="5684838"/>
          <p14:tracePt t="59856" x="2270125" y="5661025"/>
          <p14:tracePt t="59873" x="2193925" y="5654675"/>
          <p14:tracePt t="59890" x="2149475" y="5638800"/>
          <p14:tracePt t="59907" x="2117725" y="5638800"/>
          <p14:tracePt t="59923" x="2065338" y="5638800"/>
          <p14:tracePt t="59940" x="2041525" y="5638800"/>
          <p14:tracePt t="59957" x="2011363" y="5646738"/>
          <p14:tracePt t="59973" x="1958975" y="5661025"/>
          <p14:tracePt t="59990" x="1905000" y="5676900"/>
          <p14:tracePt t="60007" x="1866900" y="5692775"/>
          <p14:tracePt t="60024" x="1836738" y="5707063"/>
          <p14:tracePt t="60040" x="1820863" y="5722938"/>
          <p14:tracePt t="60057" x="1774825" y="5761038"/>
          <p14:tracePt t="60074" x="1736725" y="5791200"/>
          <p14:tracePt t="60090" x="1698625" y="5829300"/>
          <p14:tracePt t="60124" x="1692275" y="5837238"/>
          <p14:tracePt t="60124" x="1692275" y="5845175"/>
          <p14:tracePt t="60141" x="1692275" y="5851525"/>
          <p14:tracePt t="60157" x="1692275" y="5859463"/>
          <p14:tracePt t="60399" x="0" y="0"/>
        </p14:tracePtLst>
      </p14:laserTraceLst>
    </p:ext>
  </p:extLs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Rationale for Growth Targets</a:t>
            </a:r>
          </a:p>
        </p:txBody>
      </p:sp>
      <p:sp>
        <p:nvSpPr>
          <p:cNvPr id="5" name="Content Placeholder 4"/>
          <p:cNvSpPr>
            <a:spLocks noGrp="1"/>
          </p:cNvSpPr>
          <p:nvPr>
            <p:ph idx="1"/>
          </p:nvPr>
        </p:nvSpPr>
        <p:spPr/>
        <p:txBody>
          <a:bodyPr/>
          <a:lstStyle/>
          <a:p>
            <a:pPr lvl="0"/>
            <a:r>
              <a:rPr lang="en-US" sz="2000" i="1" dirty="0"/>
              <a:t>Essential element 3: </a:t>
            </a:r>
            <a:r>
              <a:rPr lang="en-US" sz="2000" dirty="0"/>
              <a:t>Adjusts targets by magnitudes that are consistent with contextual factors and available data.</a:t>
            </a:r>
          </a:p>
          <a:p>
            <a:pPr lvl="0"/>
            <a:r>
              <a:rPr lang="en-US" sz="2000" i="1" dirty="0"/>
              <a:t>Essential element 4: </a:t>
            </a:r>
            <a:r>
              <a:rPr lang="en-US" sz="2000" dirty="0"/>
              <a:t>Explains how targets align with broader school and district goals.</a:t>
            </a:r>
          </a:p>
          <a:p>
            <a:r>
              <a:rPr lang="en-US" sz="2000" i="1" dirty="0"/>
              <a:t>  </a:t>
            </a:r>
          </a:p>
          <a:p>
            <a:endParaRPr lang="en-US" sz="2000" dirty="0"/>
          </a:p>
        </p:txBody>
      </p:sp>
      <p:sp>
        <p:nvSpPr>
          <p:cNvPr id="3" name="TextBox 2"/>
          <p:cNvSpPr txBox="1"/>
          <p:nvPr/>
        </p:nvSpPr>
        <p:spPr>
          <a:xfrm>
            <a:off x="3065025" y="3526604"/>
            <a:ext cx="3556000" cy="584775"/>
          </a:xfrm>
          <a:prstGeom prst="rect">
            <a:avLst/>
          </a:prstGeom>
          <a:noFill/>
          <a:ln>
            <a:solidFill>
              <a:schemeClr val="accent1"/>
            </a:solidFill>
          </a:ln>
        </p:spPr>
        <p:txBody>
          <a:bodyPr wrap="square" rtlCol="0">
            <a:spAutoFit/>
          </a:bodyPr>
          <a:lstStyle/>
          <a:p>
            <a:r>
              <a:rPr lang="en-US" sz="1600" dirty="0" smtClean="0"/>
              <a:t>Student 84 was adjusted from the district-set target of 174 down to 171.</a:t>
            </a:r>
            <a:endParaRPr lang="en-US" sz="1600" dirty="0"/>
          </a:p>
        </p:txBody>
      </p:sp>
      <p:sp>
        <p:nvSpPr>
          <p:cNvPr id="7" name="Slide Number Placeholder 6"/>
          <p:cNvSpPr>
            <a:spLocks noGrp="1"/>
          </p:cNvSpPr>
          <p:nvPr>
            <p:ph type="sldNum" sz="quarter" idx="10"/>
          </p:nvPr>
        </p:nvSpPr>
        <p:spPr/>
        <p:txBody>
          <a:bodyPr/>
          <a:lstStyle/>
          <a:p>
            <a:pPr algn="r"/>
            <a:fld id="{F3477EC8-074D-41C4-94AE-E9EA7CEEA348}" type="slidenum">
              <a:rPr lang="en-US" smtClean="0"/>
              <a:pPr algn="r"/>
              <a:t>46</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746" y="4281500"/>
            <a:ext cx="7363853" cy="2172003"/>
          </a:xfrm>
          <a:prstGeom prst="rect">
            <a:avLst/>
          </a:prstGeom>
        </p:spPr>
      </p:pic>
      <p:sp>
        <p:nvSpPr>
          <p:cNvPr id="9" name="Down Arrow 8"/>
          <p:cNvSpPr/>
          <p:nvPr/>
        </p:nvSpPr>
        <p:spPr>
          <a:xfrm>
            <a:off x="4772167" y="4111379"/>
            <a:ext cx="457200" cy="11092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09398156"/>
      </p:ext>
    </p:extLst>
  </p:cSld>
  <p:clrMapOvr>
    <a:masterClrMapping/>
  </p:clrMapOvr>
  <mc:AlternateContent xmlns:mc="http://schemas.openxmlformats.org/markup-compatibility/2006" xmlns:p14="http://schemas.microsoft.com/office/powerpoint/2010/main">
    <mc:Choice Requires="p14">
      <p:transition spd="slow" p14:dur="2000" advTm="49651"/>
    </mc:Choice>
    <mc:Fallback xmlns="">
      <p:transition spd="slow" advTm="49651"/>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623493" y="1861773"/>
            <a:ext cx="8342174" cy="3852006"/>
          </a:xfrm>
        </p:spPr>
        <p:txBody>
          <a:bodyPr>
            <a:normAutofit/>
          </a:bodyPr>
          <a:lstStyle/>
          <a:p>
            <a:pPr marL="0" lvl="0" indent="0">
              <a:buNone/>
            </a:pPr>
            <a:r>
              <a:rPr lang="en-US" sz="1800" i="1" spc="-30" dirty="0"/>
              <a:t>Essential element 3: </a:t>
            </a:r>
            <a:r>
              <a:rPr lang="en-US" sz="1800" spc="-30" dirty="0"/>
              <a:t>Adjusts targets by magnitudes that are consistent with contextual factors and available data.</a:t>
            </a:r>
          </a:p>
          <a:p>
            <a:pPr marL="0" lvl="0" indent="0">
              <a:buNone/>
            </a:pPr>
            <a:r>
              <a:rPr lang="en-US" sz="1800" i="1" spc="-30" dirty="0"/>
              <a:t>Essential element 4: </a:t>
            </a:r>
            <a:r>
              <a:rPr lang="en-US" sz="1800" spc="-30" dirty="0"/>
              <a:t>Explains how targets align with broader school and district goals.</a:t>
            </a:r>
          </a:p>
          <a:p>
            <a:pPr>
              <a:buFont typeface="Wingdings" panose="05000000000000000000" pitchFamily="2" charset="2"/>
              <a:buChar char="§"/>
            </a:pPr>
            <a:r>
              <a:rPr lang="en-US" sz="1800" dirty="0" smtClean="0"/>
              <a:t>Consult </a:t>
            </a:r>
            <a:r>
              <a:rPr lang="en-US" sz="1800" i="1" dirty="0" smtClean="0"/>
              <a:t>assessment-specific guidance </a:t>
            </a:r>
            <a:r>
              <a:rPr lang="en-US" sz="1800" dirty="0" smtClean="0"/>
              <a:t>for your preassessments and postassessments, as identified in Appendix D. </a:t>
            </a:r>
          </a:p>
          <a:p>
            <a:pPr marL="0" indent="0">
              <a:buNone/>
            </a:pPr>
            <a:endParaRPr lang="en-US" sz="1600" dirty="0"/>
          </a:p>
          <a:p>
            <a:pPr marL="0" lvl="0" indent="0">
              <a:buNone/>
            </a:pPr>
            <a:endParaRPr lang="en-US" sz="1800" dirty="0"/>
          </a:p>
        </p:txBody>
      </p:sp>
      <p:sp>
        <p:nvSpPr>
          <p:cNvPr id="2" name="Title 1"/>
          <p:cNvSpPr>
            <a:spLocks noGrp="1"/>
          </p:cNvSpPr>
          <p:nvPr>
            <p:ph type="title"/>
          </p:nvPr>
        </p:nvSpPr>
        <p:spPr/>
        <p:txBody>
          <a:bodyPr>
            <a:normAutofit/>
          </a:bodyPr>
          <a:lstStyle/>
          <a:p>
            <a:r>
              <a:rPr lang="en-US" dirty="0" smtClean="0"/>
              <a:t>Growth Targets</a:t>
            </a:r>
            <a:endParaRPr lang="en-US" dirty="0"/>
          </a:p>
        </p:txBody>
      </p:sp>
      <p:sp>
        <p:nvSpPr>
          <p:cNvPr id="6" name="TextBox 5"/>
          <p:cNvSpPr txBox="1"/>
          <p:nvPr/>
        </p:nvSpPr>
        <p:spPr>
          <a:xfrm>
            <a:off x="6355618" y="5482170"/>
            <a:ext cx="2548719" cy="1077218"/>
          </a:xfrm>
          <a:prstGeom prst="rect">
            <a:avLst/>
          </a:prstGeom>
          <a:noFill/>
          <a:ln>
            <a:solidFill>
              <a:schemeClr val="accent1"/>
            </a:solidFill>
          </a:ln>
        </p:spPr>
        <p:txBody>
          <a:bodyPr wrap="square" rtlCol="0">
            <a:spAutoFit/>
          </a:bodyPr>
          <a:lstStyle/>
          <a:p>
            <a:r>
              <a:rPr lang="en-US" sz="1600" dirty="0" smtClean="0"/>
              <a:t>The teacher’s adjustment of -3 is the maximum suggested downward adjustment.</a:t>
            </a:r>
            <a:endParaRPr lang="en-US" sz="1600"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47</a:t>
            </a:fld>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93" y="3704648"/>
            <a:ext cx="5409697" cy="2996493"/>
          </a:xfrm>
          <a:prstGeom prst="rect">
            <a:avLst/>
          </a:prstGeom>
        </p:spPr>
      </p:pic>
      <p:sp>
        <p:nvSpPr>
          <p:cNvPr id="12" name="Rectangle 11"/>
          <p:cNvSpPr/>
          <p:nvPr/>
        </p:nvSpPr>
        <p:spPr>
          <a:xfrm>
            <a:off x="519565" y="3615810"/>
            <a:ext cx="5513626" cy="3085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stretch>
            <a:fillRect/>
          </a:stretch>
        </p:blipFill>
        <p:spPr>
          <a:xfrm>
            <a:off x="634402" y="5519540"/>
            <a:ext cx="4955536" cy="1064720"/>
          </a:xfrm>
          <a:prstGeom prst="rect">
            <a:avLst/>
          </a:prstGeom>
        </p:spPr>
      </p:pic>
      <p:sp>
        <p:nvSpPr>
          <p:cNvPr id="13" name="Left Arrow 12"/>
          <p:cNvSpPr/>
          <p:nvPr/>
        </p:nvSpPr>
        <p:spPr>
          <a:xfrm>
            <a:off x="5170809" y="6016353"/>
            <a:ext cx="1023596" cy="37156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76135737"/>
      </p:ext>
    </p:extLst>
  </p:cSld>
  <p:clrMapOvr>
    <a:masterClrMapping/>
  </p:clrMapOvr>
  <mc:AlternateContent xmlns:mc="http://schemas.openxmlformats.org/markup-compatibility/2006" xmlns:p14="http://schemas.microsoft.com/office/powerpoint/2010/main">
    <mc:Choice Requires="p14">
      <p:transition spd="slow" p14:dur="2000" advTm="22355"/>
    </mc:Choice>
    <mc:Fallback xmlns="">
      <p:transition spd="slow" advTm="22355"/>
    </mc:Fallback>
  </mc:AlternateContent>
  <p:timing>
    <p:tnLst>
      <p:par>
        <p:cTn id="1" dur="indefinite" restart="never" nodeType="tmRoot"/>
      </p:par>
    </p:tnLst>
  </p:timing>
  <p:extLst mod="1">
    <p:ext uri="{3A86A75C-4F4B-4683-9AE1-C65F6400EC91}">
      <p14:laserTraceLst xmlns:p14="http://schemas.microsoft.com/office/powerpoint/2010/main">
        <p14:tracePtLst>
          <p14:tracePt t="6498" x="3817938" y="5516563"/>
          <p14:tracePt t="6540" x="3802063" y="5502275"/>
          <p14:tracePt t="6556" x="3787775" y="5502275"/>
          <p14:tracePt t="6565" x="3771900" y="5486400"/>
          <p14:tracePt t="6572" x="3763963" y="5486400"/>
          <p14:tracePt t="6580" x="3741738" y="5478463"/>
          <p14:tracePt t="6644" x="3733800" y="5478463"/>
          <p14:tracePt t="6652" x="3717925" y="5478463"/>
          <p14:tracePt t="6660" x="3711575" y="5478463"/>
          <p14:tracePt t="6668" x="3687763" y="5478463"/>
          <p14:tracePt t="6676" x="3649663" y="5486400"/>
          <p14:tracePt t="6700" x="3641725" y="5486400"/>
          <p14:tracePt t="6708" x="3627438" y="5494338"/>
          <p14:tracePt t="6724" x="3619500" y="5508625"/>
          <p14:tracePt t="6756" x="3611563" y="5516563"/>
          <p14:tracePt t="6772" x="3603625" y="5532438"/>
          <p14:tracePt t="6780" x="3597275" y="5546725"/>
          <p14:tracePt t="6789" x="3589338" y="5578475"/>
          <p14:tracePt t="6812" x="3581400" y="5616575"/>
          <p14:tracePt t="6823" x="3581400" y="5654675"/>
          <p14:tracePt t="6844" x="3573463" y="5676900"/>
          <p14:tracePt t="6856" x="3573463" y="5692775"/>
          <p14:tracePt t="6876" x="3565525" y="5699125"/>
          <p14:tracePt t="6892" x="3565525" y="5715000"/>
          <p14:tracePt t="6916" x="3573463" y="5722938"/>
          <p14:tracePt t="6924" x="3573463" y="5730875"/>
          <p14:tracePt t="6940" x="3581400" y="5753100"/>
          <p14:tracePt t="6940" x="3589338" y="5753100"/>
          <p14:tracePt t="6957" x="3597275" y="5768975"/>
          <p14:tracePt t="6973" x="3619500" y="5791200"/>
          <p14:tracePt t="6990" x="3641725" y="5807075"/>
          <p14:tracePt t="7007" x="3673475" y="5807075"/>
          <p14:tracePt t="7023" x="3695700" y="5821363"/>
          <p14:tracePt t="7040" x="3711575" y="5821363"/>
          <p14:tracePt t="7056" x="3725863" y="5821363"/>
          <p14:tracePt t="7073" x="3741738" y="5821363"/>
          <p14:tracePt t="7090" x="3771900" y="5807075"/>
          <p14:tracePt t="7107" x="3802063" y="5791200"/>
          <p14:tracePt t="7107" x="3832225" y="5783263"/>
          <p14:tracePt t="7124" x="3856038" y="5768975"/>
          <p14:tracePt t="7140" x="3878263" y="5761038"/>
          <p14:tracePt t="7157" x="3894138" y="5745163"/>
          <p14:tracePt t="7174" x="3902075" y="5730875"/>
          <p14:tracePt t="7190" x="3902075" y="5715000"/>
          <p14:tracePt t="7207" x="3902075" y="5692775"/>
          <p14:tracePt t="7224" x="3902075" y="5668963"/>
          <p14:tracePt t="7241" x="3902075" y="5654675"/>
          <p14:tracePt t="7257" x="3902075" y="5646738"/>
          <p14:tracePt t="7274" x="3902075" y="5622925"/>
          <p14:tracePt t="7290" x="3902075" y="5616575"/>
          <p14:tracePt t="7307" x="3886200" y="5592763"/>
          <p14:tracePt t="7324" x="3878263" y="5592763"/>
          <p14:tracePt t="7340" x="3856038" y="5584825"/>
          <p14:tracePt t="7357" x="3817938" y="5578475"/>
          <p14:tracePt t="7374" x="3779838" y="5578475"/>
          <p14:tracePt t="7391" x="3741738" y="5578475"/>
          <p14:tracePt t="7407" x="3703638" y="5570538"/>
          <p14:tracePt t="7424" x="3673475" y="5570538"/>
          <p14:tracePt t="7441" x="3635375" y="5570538"/>
          <p14:tracePt t="7458" x="3603625" y="5562600"/>
          <p14:tracePt t="7475" x="3573463" y="5554663"/>
          <p14:tracePt t="7491" x="3543300" y="5554663"/>
          <p14:tracePt t="7540" x="3535363" y="5554663"/>
          <p14:tracePt t="7548" x="3527425" y="5554663"/>
          <p14:tracePt t="7596" x="3521075" y="5554663"/>
          <p14:tracePt t="7604" x="3521075" y="5562600"/>
          <p14:tracePt t="7615" x="3513138" y="5562600"/>
          <p14:tracePt t="7620" x="3513138" y="5570538"/>
          <p14:tracePt t="7628" x="3513138" y="5616575"/>
          <p14:tracePt t="7641" x="3513138" y="5654675"/>
          <p14:tracePt t="7658" x="3513138" y="5684838"/>
          <p14:tracePt t="7675" x="3513138" y="5730875"/>
          <p14:tracePt t="7691" x="3535363" y="5761038"/>
          <p14:tracePt t="7708" x="3559175" y="5783263"/>
          <p14:tracePt t="7725" x="3573463" y="5807075"/>
          <p14:tracePt t="7741" x="3581400" y="5813425"/>
          <p14:tracePt t="7758" x="3603625" y="5821363"/>
          <p14:tracePt t="7775" x="3635375" y="5829300"/>
          <p14:tracePt t="7792" x="3665538" y="5837238"/>
          <p14:tracePt t="7808" x="3687763" y="5837238"/>
          <p14:tracePt t="7825" x="3717925" y="5837238"/>
          <p14:tracePt t="7841" x="3741738" y="5837238"/>
          <p14:tracePt t="7858" x="3779838" y="5837238"/>
          <p14:tracePt t="7875" x="3802063" y="5837238"/>
          <p14:tracePt t="7891" x="3832225" y="5821363"/>
          <p14:tracePt t="7909" x="3848100" y="5807075"/>
          <p14:tracePt t="7925" x="3863975" y="5791200"/>
          <p14:tracePt t="7942" x="3878263" y="5768975"/>
          <p14:tracePt t="7960" x="3886200" y="5737225"/>
          <p14:tracePt t="7975" x="3894138" y="5722938"/>
          <p14:tracePt t="7992" x="3894138" y="5699125"/>
          <p14:tracePt t="8009" x="3894138" y="5684838"/>
          <p14:tracePt t="8026" x="3894138" y="5676900"/>
          <p14:tracePt t="8042" x="3886200" y="5661025"/>
          <p14:tracePt t="8059" x="3878263" y="5638800"/>
          <p14:tracePt t="8076" x="3840163" y="5608638"/>
          <p14:tracePt t="8092" x="3817938" y="5592763"/>
          <p14:tracePt t="8109" x="3802063" y="5584825"/>
          <p14:tracePt t="8125" x="3787775" y="5578475"/>
          <p14:tracePt t="8142" x="3779838" y="5578475"/>
          <p14:tracePt t="8159" x="3763963" y="5578475"/>
          <p14:tracePt t="8176" x="3717925" y="5578475"/>
          <p14:tracePt t="8193" x="3679825" y="5578475"/>
          <p14:tracePt t="8209" x="3635375" y="5578475"/>
          <p14:tracePt t="8226" x="3603625" y="5578475"/>
          <p14:tracePt t="8243" x="3581400" y="5578475"/>
          <p14:tracePt t="8259" x="3573463" y="5578475"/>
          <p14:tracePt t="8276" x="3565525" y="5578475"/>
          <p14:tracePt t="8340" x="3559175" y="5578475"/>
          <p14:tracePt t="8396" x="3551238" y="5578475"/>
          <p14:tracePt t="8420" x="3543300" y="5584825"/>
          <p14:tracePt t="8437" x="3543300" y="5592763"/>
          <p14:tracePt t="8452" x="3543300" y="5600700"/>
          <p14:tracePt t="8524" x="3543300" y="5608638"/>
          <p14:tracePt t="8540" x="3543300" y="5616575"/>
          <p14:tracePt t="8682" x="0" y="0"/>
        </p14:tracePtLst>
      </p14:laserTraceLst>
    </p:ext>
  </p:extLs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84200" y="-897285"/>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i="1" dirty="0" smtClean="0"/>
              <a:t>  </a:t>
            </a:r>
            <a:endParaRPr lang="en-US" sz="3200" i="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3" y="1999573"/>
            <a:ext cx="6876105" cy="4372585"/>
          </a:xfrm>
          <a:prstGeom prst="rect">
            <a:avLst/>
          </a:prstGeom>
        </p:spPr>
      </p:pic>
      <p:sp>
        <p:nvSpPr>
          <p:cNvPr id="7" name="Rectangle 6"/>
          <p:cNvSpPr/>
          <p:nvPr/>
        </p:nvSpPr>
        <p:spPr>
          <a:xfrm>
            <a:off x="5981699" y="3146989"/>
            <a:ext cx="2859203" cy="2255552"/>
          </a:xfrm>
          <a:prstGeom prst="rect">
            <a:avLst/>
          </a:prstGeom>
          <a:blipFill rotWithShape="1">
            <a:blip r:embed="rId4"/>
            <a:stretch>
              <a:fillRect/>
            </a:stretch>
          </a:blipFill>
          <a:ln>
            <a:solidFill>
              <a:schemeClr val="tx2"/>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8" name="Title 7"/>
          <p:cNvSpPr>
            <a:spLocks noGrp="1"/>
          </p:cNvSpPr>
          <p:nvPr>
            <p:ph type="title"/>
          </p:nvPr>
        </p:nvSpPr>
        <p:spPr/>
        <p:txBody>
          <a:bodyPr/>
          <a:lstStyle/>
          <a:p>
            <a:r>
              <a:rPr lang="en-US" dirty="0"/>
              <a:t>Collaborate to Get to SLO Approval</a:t>
            </a:r>
            <a:r>
              <a:rPr lang="en-US" dirty="0" smtClean="0"/>
              <a:t>!</a:t>
            </a:r>
            <a:endParaRPr lang="en-US" dirty="0"/>
          </a:p>
        </p:txBody>
      </p:sp>
      <p:sp>
        <p:nvSpPr>
          <p:cNvPr id="9" name="Slide Number Placeholder 8"/>
          <p:cNvSpPr>
            <a:spLocks noGrp="1"/>
          </p:cNvSpPr>
          <p:nvPr>
            <p:ph type="sldNum" sz="quarter" idx="10"/>
          </p:nvPr>
        </p:nvSpPr>
        <p:spPr/>
        <p:txBody>
          <a:bodyPr/>
          <a:lstStyle/>
          <a:p>
            <a:pPr algn="r"/>
            <a:fld id="{F3477EC8-074D-41C4-94AE-E9EA7CEEA348}" type="slidenum">
              <a:rPr lang="en-US" smtClean="0"/>
              <a:pPr algn="r"/>
              <a:t>48</a:t>
            </a:fld>
            <a:endParaRPr lang="en-US" dirty="0"/>
          </a:p>
        </p:txBody>
      </p:sp>
    </p:spTree>
    <p:extLst>
      <p:ext uri="{BB962C8B-B14F-4D97-AF65-F5344CB8AC3E}">
        <p14:creationId xmlns:p14="http://schemas.microsoft.com/office/powerpoint/2010/main" val="2164963817"/>
      </p:ext>
    </p:extLst>
  </p:cSld>
  <p:clrMapOvr>
    <a:masterClrMapping/>
  </p:clrMapOvr>
  <mc:AlternateContent xmlns:mc="http://schemas.openxmlformats.org/markup-compatibility/2006" xmlns:p14="http://schemas.microsoft.com/office/powerpoint/2010/main">
    <mc:Choice Requires="p14">
      <p:transition spd="slow" p14:dur="2000" advTm="19874"/>
    </mc:Choice>
    <mc:Fallback xmlns="">
      <p:transition spd="slow" advTm="19874"/>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p:txBody>
          <a:bodyPr>
            <a:normAutofit/>
          </a:bodyPr>
          <a:lstStyle/>
          <a:p>
            <a:pPr>
              <a:buFont typeface="Wingdings" panose="05000000000000000000" pitchFamily="2" charset="2"/>
              <a:buChar char="§"/>
            </a:pPr>
            <a:r>
              <a:rPr lang="en-US" sz="2000" dirty="0" smtClean="0"/>
              <a:t>Use the revised SLO Approval Checklist and other resources described to develop or review and approve SLOs by the deadlines indicated in the </a:t>
            </a:r>
            <a:r>
              <a:rPr lang="en-US" sz="2000" i="1" dirty="0" smtClean="0"/>
              <a:t>SLO Handbook:</a:t>
            </a:r>
            <a:endParaRPr lang="en-US" sz="2000" dirty="0" smtClean="0"/>
          </a:p>
          <a:p>
            <a:pPr lvl="1">
              <a:buFont typeface="Arial" panose="020B0604020202020204" pitchFamily="34" charset="0"/>
              <a:buChar char="•"/>
            </a:pPr>
            <a:r>
              <a:rPr lang="en-US" i="1" dirty="0" smtClean="0"/>
              <a:t>Guidance </a:t>
            </a:r>
            <a:r>
              <a:rPr lang="en-US" i="1" dirty="0"/>
              <a:t>on Adjustments  to Growth </a:t>
            </a:r>
            <a:r>
              <a:rPr lang="en-US" i="1" dirty="0" smtClean="0"/>
              <a:t>Targets: </a:t>
            </a:r>
            <a:r>
              <a:rPr lang="en-US" b="1" dirty="0" smtClean="0"/>
              <a:t>reasons</a:t>
            </a:r>
            <a:r>
              <a:rPr lang="en-US" dirty="0" smtClean="0"/>
              <a:t> </a:t>
            </a:r>
            <a:r>
              <a:rPr lang="en-US" dirty="0"/>
              <a:t>for </a:t>
            </a:r>
            <a:r>
              <a:rPr lang="en-US" dirty="0" smtClean="0"/>
              <a:t>target adjustments</a:t>
            </a:r>
          </a:p>
          <a:p>
            <a:pPr lvl="1">
              <a:buFont typeface="Arial" panose="020B0604020202020204" pitchFamily="34" charset="0"/>
              <a:buChar char="•"/>
            </a:pPr>
            <a:r>
              <a:rPr lang="en-US" dirty="0"/>
              <a:t>A</a:t>
            </a:r>
            <a:r>
              <a:rPr lang="en-US" dirty="0" smtClean="0"/>
              <a:t>ssessment-specific guidance:  </a:t>
            </a:r>
            <a:r>
              <a:rPr lang="en-US" b="1" dirty="0" smtClean="0"/>
              <a:t>range</a:t>
            </a:r>
            <a:r>
              <a:rPr lang="en-US" dirty="0" smtClean="0"/>
              <a:t> of suggested target adjustments.</a:t>
            </a:r>
          </a:p>
          <a:p>
            <a:pPr>
              <a:spcBef>
                <a:spcPts val="1200"/>
              </a:spcBef>
              <a:buFont typeface="Wingdings" panose="05000000000000000000" pitchFamily="2" charset="2"/>
              <a:buChar char="§"/>
            </a:pPr>
            <a:r>
              <a:rPr lang="en-US" sz="2000" dirty="0" smtClean="0"/>
              <a:t>If you are a Teacher Development and Evaluation System (TDES) team member, and need additional information please email at SLO@</a:t>
            </a:r>
            <a:r>
              <a:rPr lang="en-US" sz="2000" u="sng" dirty="0" smtClean="0">
                <a:hlinkClick r:id="rId3"/>
              </a:rPr>
              <a:t>clevelandmetroschool.org</a:t>
            </a:r>
            <a:r>
              <a:rPr lang="en-US" sz="2000" dirty="0" smtClean="0"/>
              <a:t>.</a:t>
            </a:r>
          </a:p>
          <a:p>
            <a:pPr>
              <a:spcBef>
                <a:spcPts val="1200"/>
              </a:spcBef>
              <a:buFont typeface="Wingdings" panose="05000000000000000000" pitchFamily="2" charset="2"/>
              <a:buChar char="§"/>
            </a:pPr>
            <a:r>
              <a:rPr lang="en-US" sz="2000" dirty="0" smtClean="0"/>
              <a:t>If you are a teacher, contact your school-based TDES team or principal for additional support.</a:t>
            </a:r>
          </a:p>
        </p:txBody>
      </p:sp>
      <p:sp>
        <p:nvSpPr>
          <p:cNvPr id="2" name="Title 1"/>
          <p:cNvSpPr>
            <a:spLocks noGrp="1"/>
          </p:cNvSpPr>
          <p:nvPr>
            <p:ph type="title"/>
          </p:nvPr>
        </p:nvSpPr>
        <p:spPr/>
        <p:txBody>
          <a:bodyPr>
            <a:normAutofit/>
          </a:bodyPr>
          <a:lstStyle/>
          <a:p>
            <a:r>
              <a:rPr lang="en-US" dirty="0" smtClean="0"/>
              <a:t>Next Steps</a:t>
            </a:r>
            <a:endParaRPr lang="en-US" dirty="0"/>
          </a:p>
        </p:txBody>
      </p:sp>
      <p:sp>
        <p:nvSpPr>
          <p:cNvPr id="4" name="Title 1"/>
          <p:cNvSpPr txBox="1">
            <a:spLocks/>
          </p:cNvSpPr>
          <p:nvPr/>
        </p:nvSpPr>
        <p:spPr>
          <a:xfrm>
            <a:off x="609600" y="914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i="1" dirty="0" smtClean="0"/>
              <a:t>  </a:t>
            </a:r>
            <a:endParaRPr lang="en-US" sz="3200" i="1"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49</a:t>
            </a:fld>
            <a:endParaRPr lang="en-US" dirty="0"/>
          </a:p>
        </p:txBody>
      </p:sp>
    </p:spTree>
    <p:extLst>
      <p:ext uri="{BB962C8B-B14F-4D97-AF65-F5344CB8AC3E}">
        <p14:creationId xmlns:p14="http://schemas.microsoft.com/office/powerpoint/2010/main" val="3422971102"/>
      </p:ext>
    </p:extLst>
  </p:cSld>
  <p:clrMapOvr>
    <a:masterClrMapping/>
  </p:clrMapOvr>
  <mc:AlternateContent xmlns:mc="http://schemas.openxmlformats.org/markup-compatibility/2006" xmlns:p14="http://schemas.microsoft.com/office/powerpoint/2010/main">
    <mc:Choice Requires="p14">
      <p:transition spd="slow" p14:dur="2000" advTm="43182"/>
    </mc:Choice>
    <mc:Fallback xmlns="">
      <p:transition spd="slow" advTm="43182"/>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 Cycle for Teachers</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442585423"/>
              </p:ext>
            </p:extLst>
          </p:nvPr>
        </p:nvGraphicFramePr>
        <p:xfrm>
          <a:off x="673100" y="20193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0"/>
          </p:nvPr>
        </p:nvSpPr>
        <p:spPr/>
        <p:txBody>
          <a:bodyPr/>
          <a:lstStyle/>
          <a:p>
            <a:pPr algn="r"/>
            <a:fld id="{F3477EC8-074D-41C4-94AE-E9EA7CEEA348}" type="slidenum">
              <a:rPr lang="en-US" smtClean="0"/>
              <a:pPr algn="r"/>
              <a:t>5</a:t>
            </a:fld>
            <a:endParaRPr lang="en-US" dirty="0"/>
          </a:p>
        </p:txBody>
      </p:sp>
    </p:spTree>
    <p:extLst>
      <p:ext uri="{BB962C8B-B14F-4D97-AF65-F5344CB8AC3E}">
        <p14:creationId xmlns:p14="http://schemas.microsoft.com/office/powerpoint/2010/main" val="4212258200"/>
      </p:ext>
    </p:extLst>
  </p:cSld>
  <p:clrMapOvr>
    <a:masterClrMapping/>
  </p:clrMapOvr>
  <mc:AlternateContent xmlns:mc="http://schemas.openxmlformats.org/markup-compatibility/2006" xmlns:p14="http://schemas.microsoft.com/office/powerpoint/2010/main">
    <mc:Choice Requires="p14">
      <p:transition spd="slow" p14:dur="2000" advTm="19757"/>
    </mc:Choice>
    <mc:Fallback xmlns="">
      <p:transition spd="slow" advTm="19757"/>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SLO Handbook</a:t>
            </a:r>
          </a:p>
          <a:p>
            <a:r>
              <a:rPr lang="en-US" dirty="0" smtClean="0"/>
              <a:t>SLO Approval Checklist</a:t>
            </a:r>
          </a:p>
          <a:p>
            <a:r>
              <a:rPr lang="en-US" dirty="0" smtClean="0"/>
              <a:t>SLO Development Companion</a:t>
            </a:r>
          </a:p>
          <a:p>
            <a:r>
              <a:rPr lang="en-US" dirty="0" smtClean="0"/>
              <a:t>Guidance on Adjustments to Growth Targets</a:t>
            </a:r>
          </a:p>
          <a:p>
            <a:r>
              <a:rPr lang="en-US" i="1" dirty="0" smtClean="0"/>
              <a:t>Understanding Growth Targets and Target Adjustment Guidance </a:t>
            </a:r>
            <a:r>
              <a:rPr lang="en-US" dirty="0" smtClean="0"/>
              <a:t>professional learning module</a:t>
            </a:r>
            <a:endParaRPr lang="en-US" i="1" dirty="0" smtClean="0"/>
          </a:p>
          <a:p>
            <a:r>
              <a:rPr lang="en-US" dirty="0" smtClean="0"/>
              <a:t>Assessment-specific guidance</a:t>
            </a:r>
          </a:p>
          <a:p>
            <a:r>
              <a:rPr lang="en-US" dirty="0" smtClean="0"/>
              <a:t>Sample SLOs</a:t>
            </a:r>
            <a:endParaRPr lang="en-US" dirty="0"/>
          </a:p>
        </p:txBody>
      </p:sp>
      <p:sp>
        <p:nvSpPr>
          <p:cNvPr id="2" name="Title 1"/>
          <p:cNvSpPr>
            <a:spLocks noGrp="1"/>
          </p:cNvSpPr>
          <p:nvPr>
            <p:ph type="title"/>
          </p:nvPr>
        </p:nvSpPr>
        <p:spPr/>
        <p:txBody>
          <a:bodyPr>
            <a:noAutofit/>
          </a:bodyPr>
          <a:lstStyle/>
          <a:p>
            <a:r>
              <a:rPr lang="en-US" sz="4000" dirty="0" smtClean="0"/>
              <a:t>New and Improved Resources for </a:t>
            </a:r>
            <a:br>
              <a:rPr lang="en-US" sz="4000" dirty="0" smtClean="0"/>
            </a:br>
            <a:r>
              <a:rPr lang="en-US" sz="4000" dirty="0" smtClean="0"/>
              <a:t>SLO Development, Review, and Approval</a:t>
            </a:r>
            <a:endParaRPr lang="en-US" sz="4000" dirty="0"/>
          </a:p>
        </p:txBody>
      </p:sp>
      <p:sp>
        <p:nvSpPr>
          <p:cNvPr id="6" name="Slide Number Placeholder 5"/>
          <p:cNvSpPr>
            <a:spLocks noGrp="1"/>
          </p:cNvSpPr>
          <p:nvPr>
            <p:ph type="sldNum" sz="quarter" idx="10"/>
          </p:nvPr>
        </p:nvSpPr>
        <p:spPr/>
        <p:txBody>
          <a:bodyPr/>
          <a:lstStyle/>
          <a:p>
            <a:pPr algn="r"/>
            <a:fld id="{F3477EC8-074D-41C4-94AE-E9EA7CEEA348}" type="slidenum">
              <a:rPr lang="en-US" smtClean="0"/>
              <a:pPr algn="r"/>
              <a:t>6</a:t>
            </a:fld>
            <a:endParaRPr lang="en-US" dirty="0"/>
          </a:p>
        </p:txBody>
      </p:sp>
    </p:spTree>
    <p:extLst>
      <p:ext uri="{BB962C8B-B14F-4D97-AF65-F5344CB8AC3E}">
        <p14:creationId xmlns:p14="http://schemas.microsoft.com/office/powerpoint/2010/main" val="2165899326"/>
      </p:ext>
    </p:extLst>
  </p:cSld>
  <p:clrMapOvr>
    <a:masterClrMapping/>
  </p:clrMapOvr>
  <mc:AlternateContent xmlns:mc="http://schemas.openxmlformats.org/markup-compatibility/2006" xmlns:p14="http://schemas.microsoft.com/office/powerpoint/2010/main">
    <mc:Choice Requires="p14">
      <p:transition spd="slow" p14:dur="2000" advTm="37351"/>
    </mc:Choice>
    <mc:Fallback xmlns="">
      <p:transition spd="slow" advTm="3735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6721" y="2055813"/>
            <a:ext cx="3369979" cy="4485558"/>
          </a:xfrm>
        </p:spPr>
      </p:pic>
      <p:sp>
        <p:nvSpPr>
          <p:cNvPr id="3" name="Content Placeholder 2"/>
          <p:cNvSpPr>
            <a:spLocks noGrp="1"/>
          </p:cNvSpPr>
          <p:nvPr>
            <p:ph idx="10"/>
          </p:nvPr>
        </p:nvSpPr>
        <p:spPr>
          <a:xfrm>
            <a:off x="4521200" y="2055813"/>
            <a:ext cx="4391025" cy="3852006"/>
          </a:xfrm>
        </p:spPr>
        <p:txBody>
          <a:bodyPr/>
          <a:lstStyle/>
          <a:p>
            <a:r>
              <a:rPr lang="en-US" sz="2000" dirty="0" smtClean="0"/>
              <a:t>Outlines all SLO policies and administrative procedures.</a:t>
            </a:r>
          </a:p>
          <a:p>
            <a:r>
              <a:rPr lang="en-US" sz="2000" dirty="0" smtClean="0"/>
              <a:t>Provides component-by-component details for developing SLOs.</a:t>
            </a:r>
          </a:p>
          <a:p>
            <a:r>
              <a:rPr lang="en-US" sz="2000" dirty="0" smtClean="0"/>
              <a:t>Identifies key deadlines.</a:t>
            </a:r>
          </a:p>
          <a:p>
            <a:r>
              <a:rPr lang="en-US" sz="2000" dirty="0" smtClean="0"/>
              <a:t>Explains teacher categories. </a:t>
            </a:r>
          </a:p>
          <a:p>
            <a:r>
              <a:rPr lang="en-US" sz="2000" dirty="0" smtClean="0"/>
              <a:t>Lists SLO assessments by subject </a:t>
            </a:r>
            <a:br>
              <a:rPr lang="en-US" sz="2000" dirty="0" smtClean="0"/>
            </a:br>
            <a:r>
              <a:rPr lang="en-US" sz="2000" dirty="0" smtClean="0"/>
              <a:t>and grade (Appendix D).</a:t>
            </a:r>
          </a:p>
          <a:p>
            <a:endParaRPr lang="en-US" sz="2000" dirty="0" smtClean="0"/>
          </a:p>
          <a:p>
            <a:endParaRPr lang="en-US" sz="2000" dirty="0" smtClean="0"/>
          </a:p>
          <a:p>
            <a:endParaRPr lang="en-US" sz="2000" dirty="0"/>
          </a:p>
        </p:txBody>
      </p:sp>
      <p:sp>
        <p:nvSpPr>
          <p:cNvPr id="2" name="Title 1"/>
          <p:cNvSpPr>
            <a:spLocks noGrp="1"/>
          </p:cNvSpPr>
          <p:nvPr>
            <p:ph type="title"/>
          </p:nvPr>
        </p:nvSpPr>
        <p:spPr/>
        <p:txBody>
          <a:bodyPr/>
          <a:lstStyle/>
          <a:p>
            <a:r>
              <a:rPr lang="en-US" dirty="0" smtClean="0"/>
              <a:t>SLO </a:t>
            </a:r>
            <a:r>
              <a:rPr lang="en-US" dirty="0"/>
              <a:t>Handbook</a:t>
            </a:r>
            <a:br>
              <a:rPr lang="en-US" dirty="0"/>
            </a:br>
            <a:r>
              <a:rPr lang="en-US" sz="3000" dirty="0"/>
              <a:t>(See </a:t>
            </a:r>
            <a:r>
              <a:rPr lang="en-US" sz="3000" dirty="0" smtClean="0">
                <a:hlinkClick r:id="rId4"/>
              </a:rPr>
              <a:t>TDES Student Growth Measures</a:t>
            </a:r>
            <a:r>
              <a:rPr lang="en-US" sz="3000" dirty="0" smtClean="0"/>
              <a:t>)</a:t>
            </a:r>
            <a:endParaRPr lang="en-US" sz="3000" dirty="0"/>
          </a:p>
        </p:txBody>
      </p:sp>
      <p:sp>
        <p:nvSpPr>
          <p:cNvPr id="9" name="Slide Number Placeholder 8"/>
          <p:cNvSpPr>
            <a:spLocks noGrp="1"/>
          </p:cNvSpPr>
          <p:nvPr>
            <p:ph type="sldNum" sz="quarter" idx="11"/>
          </p:nvPr>
        </p:nvSpPr>
        <p:spPr/>
        <p:txBody>
          <a:bodyPr/>
          <a:lstStyle/>
          <a:p>
            <a:pPr algn="r"/>
            <a:fld id="{F3477EC8-074D-41C4-94AE-E9EA7CEEA348}" type="slidenum">
              <a:rPr lang="en-US" smtClean="0"/>
              <a:pPr algn="r"/>
              <a:t>7</a:t>
            </a:fld>
            <a:endParaRPr lang="en-US" dirty="0"/>
          </a:p>
        </p:txBody>
      </p:sp>
    </p:spTree>
    <p:extLst>
      <p:ext uri="{BB962C8B-B14F-4D97-AF65-F5344CB8AC3E}">
        <p14:creationId xmlns:p14="http://schemas.microsoft.com/office/powerpoint/2010/main" val="3062884391"/>
      </p:ext>
    </p:extLst>
  </p:cSld>
  <p:clrMapOvr>
    <a:masterClrMapping/>
  </p:clrMapOvr>
  <mc:AlternateContent xmlns:mc="http://schemas.openxmlformats.org/markup-compatibility/2006" xmlns:p14="http://schemas.microsoft.com/office/powerpoint/2010/main">
    <mc:Choice Requires="p14">
      <p:transition spd="slow" p14:dur="2000" advTm="42885"/>
    </mc:Choice>
    <mc:Fallback xmlns="">
      <p:transition spd="slow" advTm="42885"/>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a:p>
        </p:txBody>
      </p:sp>
      <p:sp>
        <p:nvSpPr>
          <p:cNvPr id="7" name="Content Placeholder 6"/>
          <p:cNvSpPr>
            <a:spLocks noGrp="1"/>
          </p:cNvSpPr>
          <p:nvPr>
            <p:ph idx="10"/>
          </p:nvPr>
        </p:nvSpPr>
        <p:spPr/>
        <p:txBody>
          <a:bodyPr/>
          <a:lstStyle/>
          <a:p>
            <a:pPr marL="285750" indent="-285750"/>
            <a:r>
              <a:rPr lang="en-US" dirty="0"/>
              <a:t>Lists the essential elements of each SLO component that should be present in order to approve SLOs</a:t>
            </a:r>
            <a:r>
              <a:rPr lang="en-US" dirty="0" smtClean="0"/>
              <a:t>.</a:t>
            </a:r>
            <a:endParaRPr lang="en-US" dirty="0"/>
          </a:p>
        </p:txBody>
      </p:sp>
      <p:sp>
        <p:nvSpPr>
          <p:cNvPr id="2" name="Title 1"/>
          <p:cNvSpPr>
            <a:spLocks noGrp="1"/>
          </p:cNvSpPr>
          <p:nvPr>
            <p:ph type="title"/>
          </p:nvPr>
        </p:nvSpPr>
        <p:spPr/>
        <p:txBody>
          <a:bodyPr>
            <a:normAutofit/>
          </a:bodyPr>
          <a:lstStyle/>
          <a:p>
            <a:r>
              <a:rPr lang="en-US" sz="5300" dirty="0" smtClean="0"/>
              <a:t>SLO Approval Checklist</a:t>
            </a:r>
            <a:r>
              <a:rPr lang="en-US" dirty="0" smtClean="0"/>
              <a:t/>
            </a:r>
            <a:br>
              <a:rPr lang="en-US" dirty="0" smtClean="0"/>
            </a:br>
            <a:r>
              <a:rPr lang="en-US" sz="3100" dirty="0" smtClean="0"/>
              <a:t>Appendix B of </a:t>
            </a:r>
            <a:r>
              <a:rPr lang="en-US" sz="3100" i="1" dirty="0" smtClean="0"/>
              <a:t>Handbook</a:t>
            </a:r>
            <a:endParaRPr lang="en-US" sz="3100" i="1"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97473" y="2037725"/>
            <a:ext cx="4090427" cy="4692278"/>
          </a:xfrm>
          <a:prstGeom prst="rect">
            <a:avLst/>
          </a:prstGeom>
        </p:spPr>
      </p:pic>
      <p:sp>
        <p:nvSpPr>
          <p:cNvPr id="8" name="Slide Number Placeholder 7"/>
          <p:cNvSpPr>
            <a:spLocks noGrp="1"/>
          </p:cNvSpPr>
          <p:nvPr>
            <p:ph type="sldNum" sz="quarter" idx="11"/>
          </p:nvPr>
        </p:nvSpPr>
        <p:spPr/>
        <p:txBody>
          <a:bodyPr/>
          <a:lstStyle/>
          <a:p>
            <a:pPr algn="r"/>
            <a:fld id="{F3477EC8-074D-41C4-94AE-E9EA7CEEA348}" type="slidenum">
              <a:rPr lang="en-US" smtClean="0"/>
              <a:pPr algn="r"/>
              <a:t>8</a:t>
            </a:fld>
            <a:endParaRPr lang="en-US" dirty="0"/>
          </a:p>
        </p:txBody>
      </p:sp>
    </p:spTree>
    <p:extLst>
      <p:ext uri="{BB962C8B-B14F-4D97-AF65-F5344CB8AC3E}">
        <p14:creationId xmlns:p14="http://schemas.microsoft.com/office/powerpoint/2010/main" val="3831415532"/>
      </p:ext>
    </p:extLst>
  </p:cSld>
  <p:clrMapOvr>
    <a:masterClrMapping/>
  </p:clrMapOvr>
  <mc:AlternateContent xmlns:mc="http://schemas.openxmlformats.org/markup-compatibility/2006" xmlns:p14="http://schemas.microsoft.com/office/powerpoint/2010/main">
    <mc:Choice Requires="p14">
      <p:transition spd="slow" p14:dur="2000" advTm="29154"/>
    </mc:Choice>
    <mc:Fallback xmlns="">
      <p:transition spd="slow" advTm="29154"/>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5" name="Content Placeholder 4"/>
          <p:cNvSpPr>
            <a:spLocks noGrp="1"/>
          </p:cNvSpPr>
          <p:nvPr>
            <p:ph idx="10"/>
          </p:nvPr>
        </p:nvSpPr>
        <p:spPr/>
        <p:txBody>
          <a:bodyPr/>
          <a:lstStyle/>
          <a:p>
            <a:pPr marL="285750" indent="-285750"/>
            <a:r>
              <a:rPr lang="en-US" sz="2000" dirty="0"/>
              <a:t>Provides additional information </a:t>
            </a:r>
            <a:br>
              <a:rPr lang="en-US" sz="2000" dirty="0"/>
            </a:br>
            <a:r>
              <a:rPr lang="en-US" sz="2000" dirty="0"/>
              <a:t>and sample content to support </a:t>
            </a:r>
            <a:br>
              <a:rPr lang="en-US" sz="2000" dirty="0"/>
            </a:br>
            <a:r>
              <a:rPr lang="en-US" sz="2000" dirty="0"/>
              <a:t>high-quality SLO development.</a:t>
            </a:r>
          </a:p>
          <a:p>
            <a:pPr marL="285750" indent="-285750"/>
            <a:r>
              <a:rPr lang="en-US" sz="2000" dirty="0"/>
              <a:t>Provides sentence stems </a:t>
            </a:r>
            <a:br>
              <a:rPr lang="en-US" sz="2000" dirty="0"/>
            </a:br>
            <a:r>
              <a:rPr lang="en-US" sz="2000" dirty="0"/>
              <a:t>for inclusion in SLO.</a:t>
            </a:r>
          </a:p>
          <a:p>
            <a:pPr marL="285750" indent="-285750"/>
            <a:r>
              <a:rPr lang="en-US" sz="2000" dirty="0"/>
              <a:t>Notes detailed guidance </a:t>
            </a:r>
            <a:br>
              <a:rPr lang="en-US" sz="2000" dirty="0"/>
            </a:br>
            <a:r>
              <a:rPr lang="en-US" sz="2000" dirty="0"/>
              <a:t>and definitions.</a:t>
            </a:r>
          </a:p>
          <a:p>
            <a:endParaRPr lang="en-US" sz="2000" dirty="0"/>
          </a:p>
        </p:txBody>
      </p:sp>
      <p:sp>
        <p:nvSpPr>
          <p:cNvPr id="2" name="Title 1"/>
          <p:cNvSpPr>
            <a:spLocks noGrp="1"/>
          </p:cNvSpPr>
          <p:nvPr>
            <p:ph type="title"/>
          </p:nvPr>
        </p:nvSpPr>
        <p:spPr/>
        <p:txBody>
          <a:bodyPr>
            <a:normAutofit/>
          </a:bodyPr>
          <a:lstStyle/>
          <a:p>
            <a:r>
              <a:rPr lang="en-US" sz="5300" dirty="0" smtClean="0"/>
              <a:t>SLO Development Companion</a:t>
            </a:r>
            <a:r>
              <a:rPr lang="en-US" dirty="0" smtClean="0"/>
              <a:t/>
            </a:r>
            <a:br>
              <a:rPr lang="en-US" dirty="0" smtClean="0"/>
            </a:br>
            <a:r>
              <a:rPr lang="en-US" sz="3100" dirty="0" smtClean="0"/>
              <a:t>Appendix C of </a:t>
            </a:r>
            <a:r>
              <a:rPr lang="en-US" sz="3100" i="1" dirty="0" smtClean="0"/>
              <a:t>SLO</a:t>
            </a:r>
            <a:r>
              <a:rPr lang="en-US" sz="3100" dirty="0" smtClean="0"/>
              <a:t> </a:t>
            </a:r>
            <a:r>
              <a:rPr lang="en-US" sz="3100" i="1" dirty="0" smtClean="0"/>
              <a:t>Handbook</a:t>
            </a:r>
            <a:endParaRPr lang="en-US" sz="31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193" y="2053394"/>
            <a:ext cx="4131408" cy="4378275"/>
          </a:xfrm>
          <a:prstGeom prst="rect">
            <a:avLst/>
          </a:prstGeom>
        </p:spPr>
      </p:pic>
      <p:sp>
        <p:nvSpPr>
          <p:cNvPr id="7" name="Slide Number Placeholder 6"/>
          <p:cNvSpPr>
            <a:spLocks noGrp="1"/>
          </p:cNvSpPr>
          <p:nvPr>
            <p:ph type="sldNum" sz="quarter" idx="11"/>
          </p:nvPr>
        </p:nvSpPr>
        <p:spPr/>
        <p:txBody>
          <a:bodyPr/>
          <a:lstStyle/>
          <a:p>
            <a:pPr algn="r"/>
            <a:fld id="{F3477EC8-074D-41C4-94AE-E9EA7CEEA348}" type="slidenum">
              <a:rPr lang="en-US" smtClean="0"/>
              <a:pPr algn="r"/>
              <a:t>9</a:t>
            </a:fld>
            <a:endParaRPr lang="en-US" dirty="0"/>
          </a:p>
        </p:txBody>
      </p:sp>
    </p:spTree>
    <p:extLst>
      <p:ext uri="{BB962C8B-B14F-4D97-AF65-F5344CB8AC3E}">
        <p14:creationId xmlns:p14="http://schemas.microsoft.com/office/powerpoint/2010/main" val="1970579653"/>
      </p:ext>
    </p:extLst>
  </p:cSld>
  <p:clrMapOvr>
    <a:masterClrMapping/>
  </p:clrMapOvr>
  <mc:AlternateContent xmlns:mc="http://schemas.openxmlformats.org/markup-compatibility/2006" xmlns:p14="http://schemas.microsoft.com/office/powerpoint/2010/main">
    <mc:Choice Requires="p14">
      <p:transition spd="slow" p14:dur="2000" advTm="14606"/>
    </mc:Choice>
    <mc:Fallback xmlns="">
      <p:transition spd="slow" advTm="14606"/>
    </mc:Fallback>
  </mc:AlternateContent>
  <p:timing>
    <p:tnLst>
      <p:par>
        <p:cTn id="1" dur="indefinite" restart="never" nodeType="tmRoot"/>
      </p:par>
    </p:tnLst>
  </p:timing>
</p:sld>
</file>

<file path=ppt/theme/theme1.xml><?xml version="1.0" encoding="utf-8"?>
<a:theme xmlns:a="http://schemas.openxmlformats.org/drawingml/2006/main" name="AIR-CMSD_PPT_Template_080114">
  <a:themeElements>
    <a:clrScheme name="Delta Cost">
      <a:dk1>
        <a:sysClr val="windowText" lastClr="000000"/>
      </a:dk1>
      <a:lt1>
        <a:sysClr val="window" lastClr="FFFFFF"/>
      </a:lt1>
      <a:dk2>
        <a:srgbClr val="2F68A4"/>
      </a:dk2>
      <a:lt2>
        <a:srgbClr val="E9E9E9"/>
      </a:lt2>
      <a:accent1>
        <a:srgbClr val="2668A4"/>
      </a:accent1>
      <a:accent2>
        <a:srgbClr val="6EA256"/>
      </a:accent2>
      <a:accent3>
        <a:srgbClr val="C0504D"/>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tact">
  <a:themeElements>
    <a:clrScheme name="AIR Corporate">
      <a:dk1>
        <a:srgbClr val="000000"/>
      </a:dk1>
      <a:lt1>
        <a:srgbClr val="FFFFFF"/>
      </a:lt1>
      <a:dk2>
        <a:srgbClr val="4E76A0"/>
      </a:dk2>
      <a:lt2>
        <a:srgbClr val="FFFFFF"/>
      </a:lt2>
      <a:accent1>
        <a:srgbClr val="005295"/>
      </a:accent1>
      <a:accent2>
        <a:srgbClr val="439539"/>
      </a:accent2>
      <a:accent3>
        <a:srgbClr val="D06F1A"/>
      </a:accent3>
      <a:accent4>
        <a:srgbClr val="711471"/>
      </a:accent4>
      <a:accent5>
        <a:srgbClr val="B9C7D4"/>
      </a:accent5>
      <a:accent6>
        <a:srgbClr val="EEB11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2EE08176DAB5419159A53B04F1A034" ma:contentTypeVersion="1" ma:contentTypeDescription="Create a new document." ma:contentTypeScope="" ma:versionID="e74ae2a5cd93706713bce4b951a7a511">
  <xsd:schema xmlns:xsd="http://www.w3.org/2001/XMLSchema" xmlns:xs="http://www.w3.org/2001/XMLSchema" xmlns:p="http://schemas.microsoft.com/office/2006/metadata/properties" xmlns:ns2="1709d302-aa1c-49f7-a43d-f13e34b813dc" targetNamespace="http://schemas.microsoft.com/office/2006/metadata/properties" ma:root="true" ma:fieldsID="b31fc690162b37b38626eacceca81252" ns2:_="">
    <xsd:import namespace="1709d302-aa1c-49f7-a43d-f13e34b813dc"/>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09d302-aa1c-49f7-a43d-f13e34b813d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_dlc_DocId xmlns="1709d302-aa1c-49f7-a43d-f13e34b813dc">MA5PA5REYDV2-3118-532</_dlc_DocId>
    <_dlc_DocIdUrl xmlns="1709d302-aa1c-49f7-a43d-f13e34b813dc">
      <Url>http://airportal.air.org/Services/PAC/_layouts/DocIdRedir.aspx?ID=MA5PA5REYDV2-3118-532</Url>
      <Description>MA5PA5REYDV2-3118-532</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837A0B6-F5D5-45CD-8B21-DB99BAB334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09d302-aa1c-49f7-a43d-f13e34b813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9652C8-D67B-4FF3-B7BB-E3551F138D5B}">
  <ds:schemaRefs>
    <ds:schemaRef ds:uri="http://schemas.microsoft.com/sharepoint/v3/contenttype/forms"/>
  </ds:schemaRefs>
</ds:datastoreItem>
</file>

<file path=customXml/itemProps3.xml><?xml version="1.0" encoding="utf-8"?>
<ds:datastoreItem xmlns:ds="http://schemas.openxmlformats.org/officeDocument/2006/customXml" ds:itemID="{B078DE03-1B1E-4BB3-BFB8-1FE8E8D90566}">
  <ds:schemaRefs>
    <ds:schemaRef ds:uri="http://schemas.microsoft.com/office/2006/metadata/properties"/>
    <ds:schemaRef ds:uri="http://purl.org/dc/terms/"/>
    <ds:schemaRef ds:uri="http://schemas.openxmlformats.org/package/2006/metadata/core-properties"/>
    <ds:schemaRef ds:uri="1709d302-aa1c-49f7-a43d-f13e34b813dc"/>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4.xml><?xml version="1.0" encoding="utf-8"?>
<ds:datastoreItem xmlns:ds="http://schemas.openxmlformats.org/officeDocument/2006/customXml" ds:itemID="{1C915D25-6367-46BC-9EDA-5A53A4338F1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AIR-CMSD_PPT_Template_080114</Template>
  <TotalTime>2292</TotalTime>
  <Words>6165</Words>
  <Application>Microsoft Office PowerPoint</Application>
  <PresentationFormat>On-screen Show (4:3)</PresentationFormat>
  <Paragraphs>479</Paragraphs>
  <Slides>49</Slides>
  <Notes>49</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49</vt:i4>
      </vt:variant>
    </vt:vector>
  </HeadingPairs>
  <TitlesOfParts>
    <vt:vector size="64" baseType="lpstr">
      <vt:lpstr>ＭＳ Ｐゴシック</vt:lpstr>
      <vt:lpstr>Arial</vt:lpstr>
      <vt:lpstr>Arial Narrow</vt:lpstr>
      <vt:lpstr>Calibri</vt:lpstr>
      <vt:lpstr>Courier New</vt:lpstr>
      <vt:lpstr>Franklin Gothic Book</vt:lpstr>
      <vt:lpstr>Franklin Gothic Demi</vt:lpstr>
      <vt:lpstr>FranklinGothic</vt:lpstr>
      <vt:lpstr>ITC Franklin Gothic Std Bk Cd</vt:lpstr>
      <vt:lpstr>Times New Roman</vt:lpstr>
      <vt:lpstr>Wingdings</vt:lpstr>
      <vt:lpstr>AIR-CMSD_PPT_Template_080114</vt:lpstr>
      <vt:lpstr>Divider Master</vt:lpstr>
      <vt:lpstr>Basic</vt:lpstr>
      <vt:lpstr>Contact</vt:lpstr>
      <vt:lpstr>Best Practices in  CMSD SLO Development</vt:lpstr>
      <vt:lpstr>Background</vt:lpstr>
      <vt:lpstr>SLO Quality Review: 2014–15</vt:lpstr>
      <vt:lpstr>Objectives of This Module</vt:lpstr>
      <vt:lpstr>SLO Cycle for Teachers</vt:lpstr>
      <vt:lpstr>New and Improved Resources for  SLO Development, Review, and Approval</vt:lpstr>
      <vt:lpstr>SLO Handbook (See TDES Student Growth Measures)</vt:lpstr>
      <vt:lpstr>SLO Approval Checklist Appendix B of Handbook</vt:lpstr>
      <vt:lpstr>SLO Development Companion Appendix C of SLO Handbook</vt:lpstr>
      <vt:lpstr>Guidance on Adjustments to Growth Targets (See TDES Student Growth Measures)</vt:lpstr>
      <vt:lpstr>Professional Learning Module on Growth Targets (See TDES Student Growth Measures)</vt:lpstr>
      <vt:lpstr>Assessment-Specific Guidance (See TDES Student Growth Measures)</vt:lpstr>
      <vt:lpstr>Sample SLOs (See TDES Student Growth Measures)</vt:lpstr>
      <vt:lpstr>Refer to SLO Sample 1  (See TDES Student Growth Measures)</vt:lpstr>
      <vt:lpstr>SLO Approval Checklist</vt:lpstr>
      <vt:lpstr>Components of the CMSD SLO</vt:lpstr>
      <vt:lpstr>Baseline and Trend Data</vt:lpstr>
      <vt:lpstr>Baseline and Trend Data</vt:lpstr>
      <vt:lpstr>Baseline and Trend Data</vt:lpstr>
      <vt:lpstr>Baseline and Trend Data</vt:lpstr>
      <vt:lpstr>Baseline and Trend Data</vt:lpstr>
      <vt:lpstr>Student Population</vt:lpstr>
      <vt:lpstr>Student Population</vt:lpstr>
      <vt:lpstr>Student Population</vt:lpstr>
      <vt:lpstr>Student Population SLO Handbook Appendix D</vt:lpstr>
      <vt:lpstr>Student Population</vt:lpstr>
      <vt:lpstr>Student Population</vt:lpstr>
      <vt:lpstr>Student Population</vt:lpstr>
      <vt:lpstr>Interval of Instruction</vt:lpstr>
      <vt:lpstr>Standards and Content</vt:lpstr>
      <vt:lpstr>Standards and Content</vt:lpstr>
      <vt:lpstr>Standards and Content</vt:lpstr>
      <vt:lpstr>Assessments</vt:lpstr>
      <vt:lpstr>Growth Targets</vt:lpstr>
      <vt:lpstr>Growth Targets</vt:lpstr>
      <vt:lpstr>Growth Targets</vt:lpstr>
      <vt:lpstr>Growth Targets</vt:lpstr>
      <vt:lpstr>Growth Targets</vt:lpstr>
      <vt:lpstr>Rationale for Growth Targets</vt:lpstr>
      <vt:lpstr>Rationale for Growth Targets</vt:lpstr>
      <vt:lpstr>Rationale for Growth Targets</vt:lpstr>
      <vt:lpstr>Rationale for Growth Targets</vt:lpstr>
      <vt:lpstr>Rationale for Growth Targets</vt:lpstr>
      <vt:lpstr>Rationale for Growth Targets</vt:lpstr>
      <vt:lpstr>Rationale for Growth Targets</vt:lpstr>
      <vt:lpstr>Rationale for Growth Targets</vt:lpstr>
      <vt:lpstr>Growth Targets</vt:lpstr>
      <vt:lpstr>Collaborate to Get to SLO Approval!</vt:lpstr>
      <vt:lpstr>Next Steps</vt:lpstr>
    </vt:vector>
  </TitlesOfParts>
  <Company>American Institutes for Research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Essential Elements of the  Student Learning Objective (SLO) Approval Checklist</dc:title>
  <dc:creator>dsorensen</dc:creator>
  <cp:lastModifiedBy>Kitson, Craig L</cp:lastModifiedBy>
  <cp:revision>203</cp:revision>
  <cp:lastPrinted>2015-10-30T02:05:24Z</cp:lastPrinted>
  <dcterms:created xsi:type="dcterms:W3CDTF">2015-09-11T04:30:53Z</dcterms:created>
  <dcterms:modified xsi:type="dcterms:W3CDTF">2016-07-20T01:29:03Z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0x0101000F2EE08176DAB5419159A53B04F1A034</vt:lpwstr>
  </property>
  <property fmtid="{D5CDD505-2E9C-101B-9397-08002B2CF9AE}" pid="3" name="_dlc_DocIdItemGuid">
    <vt:lpwstr>d93f6e97-c42e-4680-a32f-415f291766c8</vt:lpwstr>
  </property>
</Properties>
</file>